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9"/>
  </p:notesMasterIdLst>
  <p:sldIdLst>
    <p:sldId id="256" r:id="rId2"/>
    <p:sldId id="295" r:id="rId3"/>
    <p:sldId id="300" r:id="rId4"/>
    <p:sldId id="317" r:id="rId5"/>
    <p:sldId id="313" r:id="rId6"/>
    <p:sldId id="314" r:id="rId7"/>
    <p:sldId id="321" r:id="rId8"/>
    <p:sldId id="320" r:id="rId9"/>
    <p:sldId id="325" r:id="rId10"/>
    <p:sldId id="322" r:id="rId11"/>
    <p:sldId id="346" r:id="rId12"/>
    <p:sldId id="331" r:id="rId13"/>
    <p:sldId id="332" r:id="rId14"/>
    <p:sldId id="326" r:id="rId15"/>
    <p:sldId id="330" r:id="rId16"/>
    <p:sldId id="327" r:id="rId17"/>
    <p:sldId id="349" r:id="rId18"/>
    <p:sldId id="328" r:id="rId19"/>
    <p:sldId id="324" r:id="rId20"/>
    <p:sldId id="329" r:id="rId21"/>
    <p:sldId id="333" r:id="rId22"/>
    <p:sldId id="344" r:id="rId23"/>
    <p:sldId id="353" r:id="rId24"/>
    <p:sldId id="337" r:id="rId25"/>
    <p:sldId id="334" r:id="rId26"/>
    <p:sldId id="336" r:id="rId27"/>
    <p:sldId id="338" r:id="rId28"/>
    <p:sldId id="339" r:id="rId29"/>
    <p:sldId id="340" r:id="rId30"/>
    <p:sldId id="323" r:id="rId31"/>
    <p:sldId id="351" r:id="rId32"/>
    <p:sldId id="356" r:id="rId33"/>
    <p:sldId id="335" r:id="rId34"/>
    <p:sldId id="357" r:id="rId35"/>
    <p:sldId id="350" r:id="rId36"/>
    <p:sldId id="358" r:id="rId37"/>
    <p:sldId id="359" r:id="rId38"/>
    <p:sldId id="360" r:id="rId39"/>
    <p:sldId id="387" r:id="rId40"/>
    <p:sldId id="373" r:id="rId41"/>
    <p:sldId id="374" r:id="rId42"/>
    <p:sldId id="376" r:id="rId43"/>
    <p:sldId id="377" r:id="rId44"/>
    <p:sldId id="362" r:id="rId45"/>
    <p:sldId id="386" r:id="rId46"/>
    <p:sldId id="390" r:id="rId47"/>
    <p:sldId id="394" r:id="rId48"/>
    <p:sldId id="391" r:id="rId49"/>
    <p:sldId id="395" r:id="rId50"/>
    <p:sldId id="392" r:id="rId51"/>
    <p:sldId id="396" r:id="rId52"/>
    <p:sldId id="341" r:id="rId53"/>
    <p:sldId id="398" r:id="rId54"/>
    <p:sldId id="367" r:id="rId55"/>
    <p:sldId id="370" r:id="rId56"/>
    <p:sldId id="397" r:id="rId57"/>
    <p:sldId id="368" r:id="rId58"/>
    <p:sldId id="371" r:id="rId59"/>
    <p:sldId id="382" r:id="rId60"/>
    <p:sldId id="369" r:id="rId61"/>
    <p:sldId id="372" r:id="rId62"/>
    <p:sldId id="399" r:id="rId63"/>
    <p:sldId id="342" r:id="rId64"/>
    <p:sldId id="388" r:id="rId65"/>
    <p:sldId id="389" r:id="rId66"/>
    <p:sldId id="393" r:id="rId67"/>
    <p:sldId id="366" r:id="rId68"/>
    <p:sldId id="363" r:id="rId69"/>
    <p:sldId id="364" r:id="rId70"/>
    <p:sldId id="343" r:id="rId71"/>
    <p:sldId id="347" r:id="rId72"/>
    <p:sldId id="345" r:id="rId73"/>
    <p:sldId id="385" r:id="rId74"/>
    <p:sldId id="383" r:id="rId75"/>
    <p:sldId id="378" r:id="rId76"/>
    <p:sldId id="365" r:id="rId77"/>
    <p:sldId id="379" r:id="rId78"/>
    <p:sldId id="400" r:id="rId79"/>
    <p:sldId id="401" r:id="rId80"/>
    <p:sldId id="402" r:id="rId81"/>
    <p:sldId id="354" r:id="rId82"/>
    <p:sldId id="380" r:id="rId83"/>
    <p:sldId id="381" r:id="rId84"/>
    <p:sldId id="308" r:id="rId85"/>
    <p:sldId id="315" r:id="rId86"/>
    <p:sldId id="316" r:id="rId87"/>
    <p:sldId id="298" r:id="rId88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Estilo Médio 3 - Ênfase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50" autoAdjust="0"/>
    <p:restoredTop sz="94660"/>
  </p:normalViewPr>
  <p:slideViewPr>
    <p:cSldViewPr>
      <p:cViewPr>
        <p:scale>
          <a:sx n="60" d="100"/>
          <a:sy n="60" d="100"/>
        </p:scale>
        <p:origin x="-996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B40C96-A8D0-4498-97C5-894B34DB8FD2}" type="doc">
      <dgm:prSet loTypeId="urn:microsoft.com/office/officeart/2005/8/layout/pyramid4" loCatId="pyramid" qsTypeId="urn:microsoft.com/office/officeart/2005/8/quickstyle/3d6" qsCatId="3D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40E80249-6A21-49A0-8AB4-92550EAE60C8}">
      <dgm:prSet phldrT="[Texto]" custT="1"/>
      <dgm:spPr/>
      <dgm:t>
        <a:bodyPr/>
        <a:lstStyle/>
        <a:p>
          <a:r>
            <a:rPr lang="pt-BR" sz="1300" b="1" dirty="0" smtClean="0">
              <a:solidFill>
                <a:schemeClr val="bg1"/>
              </a:solidFill>
            </a:rPr>
            <a:t>MISSÃO</a:t>
          </a:r>
          <a:endParaRPr lang="pt-BR" sz="1300" b="1" dirty="0">
            <a:solidFill>
              <a:schemeClr val="bg1"/>
            </a:solidFill>
          </a:endParaRPr>
        </a:p>
      </dgm:t>
    </dgm:pt>
    <dgm:pt modelId="{4E3B2B3D-E701-4DC9-8FAB-7AF0D6355CE4}" type="parTrans" cxnId="{43A96A2C-F833-4493-9936-922CA6DE189C}">
      <dgm:prSet/>
      <dgm:spPr/>
      <dgm:t>
        <a:bodyPr/>
        <a:lstStyle/>
        <a:p>
          <a:endParaRPr lang="pt-BR" sz="1300"/>
        </a:p>
      </dgm:t>
    </dgm:pt>
    <dgm:pt modelId="{96408EBE-D2EB-4ED7-B703-284159C0C5FB}" type="sibTrans" cxnId="{43A96A2C-F833-4493-9936-922CA6DE189C}">
      <dgm:prSet/>
      <dgm:spPr/>
      <dgm:t>
        <a:bodyPr/>
        <a:lstStyle/>
        <a:p>
          <a:endParaRPr lang="pt-BR" sz="1300"/>
        </a:p>
      </dgm:t>
    </dgm:pt>
    <dgm:pt modelId="{81941710-2F7B-407C-A2E0-1BBDFE64B180}">
      <dgm:prSet phldrT="[Texto]" custT="1"/>
      <dgm:spPr/>
      <dgm:t>
        <a:bodyPr/>
        <a:lstStyle/>
        <a:p>
          <a:r>
            <a:rPr lang="pt-BR" sz="1300" b="1" dirty="0" smtClean="0">
              <a:solidFill>
                <a:schemeClr val="bg1"/>
              </a:solidFill>
            </a:rPr>
            <a:t>VISÃO</a:t>
          </a:r>
          <a:endParaRPr lang="pt-BR" sz="1300" b="1" dirty="0">
            <a:solidFill>
              <a:schemeClr val="bg1"/>
            </a:solidFill>
          </a:endParaRPr>
        </a:p>
      </dgm:t>
    </dgm:pt>
    <dgm:pt modelId="{60967F92-C1DB-4115-A8CF-071FD2262AA8}" type="parTrans" cxnId="{4984A4B0-8A2D-40EC-AD63-035CDDAD97BE}">
      <dgm:prSet/>
      <dgm:spPr/>
      <dgm:t>
        <a:bodyPr/>
        <a:lstStyle/>
        <a:p>
          <a:endParaRPr lang="pt-BR" sz="1300"/>
        </a:p>
      </dgm:t>
    </dgm:pt>
    <dgm:pt modelId="{6FB71256-18BC-423C-AABD-3238FA086044}" type="sibTrans" cxnId="{4984A4B0-8A2D-40EC-AD63-035CDDAD97BE}">
      <dgm:prSet/>
      <dgm:spPr/>
      <dgm:t>
        <a:bodyPr/>
        <a:lstStyle/>
        <a:p>
          <a:endParaRPr lang="pt-BR" sz="1300"/>
        </a:p>
      </dgm:t>
    </dgm:pt>
    <dgm:pt modelId="{9DB753D8-1D10-49EE-8C69-DD66856DB995}">
      <dgm:prSet phldrT="[Texto]" custT="1"/>
      <dgm:spPr/>
      <dgm:t>
        <a:bodyPr/>
        <a:lstStyle/>
        <a:p>
          <a:r>
            <a:rPr lang="pt-BR" sz="1300" b="1" dirty="0" smtClean="0">
              <a:solidFill>
                <a:schemeClr val="bg1"/>
              </a:solidFill>
            </a:rPr>
            <a:t> </a:t>
          </a:r>
          <a:endParaRPr lang="pt-BR" sz="1300" b="1" dirty="0">
            <a:solidFill>
              <a:schemeClr val="bg1"/>
            </a:solidFill>
          </a:endParaRPr>
        </a:p>
      </dgm:t>
    </dgm:pt>
    <dgm:pt modelId="{FCD0E8DB-DE96-41D2-BFB8-3943D7CC3E9B}" type="parTrans" cxnId="{4D371837-A529-489C-B6FC-CCC58300B268}">
      <dgm:prSet/>
      <dgm:spPr/>
      <dgm:t>
        <a:bodyPr/>
        <a:lstStyle/>
        <a:p>
          <a:endParaRPr lang="pt-BR" sz="1300"/>
        </a:p>
      </dgm:t>
    </dgm:pt>
    <dgm:pt modelId="{F3FAE6B9-D7BF-4D71-B6DC-5EA278E6A0DC}" type="sibTrans" cxnId="{4D371837-A529-489C-B6FC-CCC58300B268}">
      <dgm:prSet/>
      <dgm:spPr/>
      <dgm:t>
        <a:bodyPr/>
        <a:lstStyle/>
        <a:p>
          <a:endParaRPr lang="pt-BR" sz="1300"/>
        </a:p>
      </dgm:t>
    </dgm:pt>
    <dgm:pt modelId="{47AF5A88-685D-48E3-82C3-AD7375129E9A}">
      <dgm:prSet phldrT="[Texto]" custT="1"/>
      <dgm:spPr/>
      <dgm:t>
        <a:bodyPr/>
        <a:lstStyle/>
        <a:p>
          <a:r>
            <a:rPr lang="pt-BR" sz="1300" b="1" dirty="0" smtClean="0">
              <a:solidFill>
                <a:schemeClr val="bg1"/>
              </a:solidFill>
            </a:rPr>
            <a:t>VALORES</a:t>
          </a:r>
          <a:endParaRPr lang="pt-BR" sz="1300" b="1" dirty="0">
            <a:solidFill>
              <a:schemeClr val="bg1"/>
            </a:solidFill>
          </a:endParaRPr>
        </a:p>
      </dgm:t>
    </dgm:pt>
    <dgm:pt modelId="{F01BEBC6-81B7-42E8-9C91-F7D4F07F3383}" type="parTrans" cxnId="{277A78AA-2CC1-4444-B371-AB9C49B122D7}">
      <dgm:prSet/>
      <dgm:spPr/>
      <dgm:t>
        <a:bodyPr/>
        <a:lstStyle/>
        <a:p>
          <a:endParaRPr lang="pt-BR" sz="1300"/>
        </a:p>
      </dgm:t>
    </dgm:pt>
    <dgm:pt modelId="{361F95ED-E356-4E04-989D-B299D2283246}" type="sibTrans" cxnId="{277A78AA-2CC1-4444-B371-AB9C49B122D7}">
      <dgm:prSet/>
      <dgm:spPr/>
      <dgm:t>
        <a:bodyPr/>
        <a:lstStyle/>
        <a:p>
          <a:endParaRPr lang="pt-BR" sz="1300"/>
        </a:p>
      </dgm:t>
    </dgm:pt>
    <dgm:pt modelId="{9AEC5213-2D87-4CB3-8091-5D5887423A84}" type="pres">
      <dgm:prSet presAssocID="{94B40C96-A8D0-4498-97C5-894B34DB8FD2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19B03823-FE29-4DD0-A242-0493CA9D63F1}" type="pres">
      <dgm:prSet presAssocID="{94B40C96-A8D0-4498-97C5-894B34DB8FD2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9FA7898-F6ED-4510-ABE0-09249D5EB8EE}" type="pres">
      <dgm:prSet presAssocID="{94B40C96-A8D0-4498-97C5-894B34DB8FD2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DDA9B9F-5F0A-40A7-8E47-4982AB1367D9}" type="pres">
      <dgm:prSet presAssocID="{94B40C96-A8D0-4498-97C5-894B34DB8FD2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5620282-7BD2-4004-886D-15BD11CB6062}" type="pres">
      <dgm:prSet presAssocID="{94B40C96-A8D0-4498-97C5-894B34DB8FD2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E4DCC2BE-35BC-444A-885C-843B2A3AD5DB}" type="presOf" srcId="{40E80249-6A21-49A0-8AB4-92550EAE60C8}" destId="{19B03823-FE29-4DD0-A242-0493CA9D63F1}" srcOrd="0" destOrd="0" presId="urn:microsoft.com/office/officeart/2005/8/layout/pyramid4"/>
    <dgm:cxn modelId="{4984A4B0-8A2D-40EC-AD63-035CDDAD97BE}" srcId="{94B40C96-A8D0-4498-97C5-894B34DB8FD2}" destId="{81941710-2F7B-407C-A2E0-1BBDFE64B180}" srcOrd="1" destOrd="0" parTransId="{60967F92-C1DB-4115-A8CF-071FD2262AA8}" sibTransId="{6FB71256-18BC-423C-AABD-3238FA086044}"/>
    <dgm:cxn modelId="{4D371837-A529-489C-B6FC-CCC58300B268}" srcId="{94B40C96-A8D0-4498-97C5-894B34DB8FD2}" destId="{9DB753D8-1D10-49EE-8C69-DD66856DB995}" srcOrd="2" destOrd="0" parTransId="{FCD0E8DB-DE96-41D2-BFB8-3943D7CC3E9B}" sibTransId="{F3FAE6B9-D7BF-4D71-B6DC-5EA278E6A0DC}"/>
    <dgm:cxn modelId="{4F616BCC-C049-4796-8D03-871F0BE9D5D2}" type="presOf" srcId="{47AF5A88-685D-48E3-82C3-AD7375129E9A}" destId="{B5620282-7BD2-4004-886D-15BD11CB6062}" srcOrd="0" destOrd="0" presId="urn:microsoft.com/office/officeart/2005/8/layout/pyramid4"/>
    <dgm:cxn modelId="{43A96A2C-F833-4493-9936-922CA6DE189C}" srcId="{94B40C96-A8D0-4498-97C5-894B34DB8FD2}" destId="{40E80249-6A21-49A0-8AB4-92550EAE60C8}" srcOrd="0" destOrd="0" parTransId="{4E3B2B3D-E701-4DC9-8FAB-7AF0D6355CE4}" sibTransId="{96408EBE-D2EB-4ED7-B703-284159C0C5FB}"/>
    <dgm:cxn modelId="{277A78AA-2CC1-4444-B371-AB9C49B122D7}" srcId="{94B40C96-A8D0-4498-97C5-894B34DB8FD2}" destId="{47AF5A88-685D-48E3-82C3-AD7375129E9A}" srcOrd="3" destOrd="0" parTransId="{F01BEBC6-81B7-42E8-9C91-F7D4F07F3383}" sibTransId="{361F95ED-E356-4E04-989D-B299D2283246}"/>
    <dgm:cxn modelId="{2DCDBBBE-6F16-4E8D-9ABC-DA5F51856D8E}" type="presOf" srcId="{94B40C96-A8D0-4498-97C5-894B34DB8FD2}" destId="{9AEC5213-2D87-4CB3-8091-5D5887423A84}" srcOrd="0" destOrd="0" presId="urn:microsoft.com/office/officeart/2005/8/layout/pyramid4"/>
    <dgm:cxn modelId="{4B22EB56-2EC3-4653-BA7C-FEED6DA9836D}" type="presOf" srcId="{9DB753D8-1D10-49EE-8C69-DD66856DB995}" destId="{0DDA9B9F-5F0A-40A7-8E47-4982AB1367D9}" srcOrd="0" destOrd="0" presId="urn:microsoft.com/office/officeart/2005/8/layout/pyramid4"/>
    <dgm:cxn modelId="{787C3EAB-2CEA-4953-8289-D401B6CE8A8A}" type="presOf" srcId="{81941710-2F7B-407C-A2E0-1BBDFE64B180}" destId="{19FA7898-F6ED-4510-ABE0-09249D5EB8EE}" srcOrd="0" destOrd="0" presId="urn:microsoft.com/office/officeart/2005/8/layout/pyramid4"/>
    <dgm:cxn modelId="{2699F3C4-39F9-42A0-92B4-8DDE1515886A}" type="presParOf" srcId="{9AEC5213-2D87-4CB3-8091-5D5887423A84}" destId="{19B03823-FE29-4DD0-A242-0493CA9D63F1}" srcOrd="0" destOrd="0" presId="urn:microsoft.com/office/officeart/2005/8/layout/pyramid4"/>
    <dgm:cxn modelId="{686BEF79-2D37-4339-B155-978528FEA7AD}" type="presParOf" srcId="{9AEC5213-2D87-4CB3-8091-5D5887423A84}" destId="{19FA7898-F6ED-4510-ABE0-09249D5EB8EE}" srcOrd="1" destOrd="0" presId="urn:microsoft.com/office/officeart/2005/8/layout/pyramid4"/>
    <dgm:cxn modelId="{903AC97C-8EA4-44B7-A7B0-62A741B27D79}" type="presParOf" srcId="{9AEC5213-2D87-4CB3-8091-5D5887423A84}" destId="{0DDA9B9F-5F0A-40A7-8E47-4982AB1367D9}" srcOrd="2" destOrd="0" presId="urn:microsoft.com/office/officeart/2005/8/layout/pyramid4"/>
    <dgm:cxn modelId="{5383EEDB-22B8-454C-878A-87C17292B2AB}" type="presParOf" srcId="{9AEC5213-2D87-4CB3-8091-5D5887423A84}" destId="{B5620282-7BD2-4004-886D-15BD11CB6062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A40788-333F-42D0-B704-5C6BD2D8C0CE}" type="doc">
      <dgm:prSet loTypeId="urn:microsoft.com/office/officeart/2005/8/layout/pyramid4" loCatId="pyramid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49E74F47-2A69-4098-AB94-E98F41584325}">
      <dgm:prSet phldrT="[Texto]"/>
      <dgm:spPr/>
      <dgm:t>
        <a:bodyPr/>
        <a:lstStyle/>
        <a:p>
          <a:r>
            <a:rPr lang="pt-BR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LEITURA</a:t>
          </a:r>
          <a:endParaRPr lang="pt-BR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4895957-0BDD-459F-88D8-0056D1E7915D}" type="parTrans" cxnId="{3691C285-8AFB-4610-B3AD-032F56CCD6FD}">
      <dgm:prSet/>
      <dgm:spPr/>
      <dgm:t>
        <a:bodyPr/>
        <a:lstStyle/>
        <a:p>
          <a:endParaRPr lang="pt-B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60B4BD-717B-48FC-B255-CF8AEC75CB06}" type="sibTrans" cxnId="{3691C285-8AFB-4610-B3AD-032F56CCD6FD}">
      <dgm:prSet/>
      <dgm:spPr/>
      <dgm:t>
        <a:bodyPr/>
        <a:lstStyle/>
        <a:p>
          <a:endParaRPr lang="pt-B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9E031E-0917-4B95-958C-F7752BF17F88}">
      <dgm:prSet phldrT="[Texto]"/>
      <dgm:spPr/>
      <dgm:t>
        <a:bodyPr/>
        <a:lstStyle/>
        <a:p>
          <a:r>
            <a:rPr lang="pt-B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PESQUISA ESCOLAR</a:t>
          </a:r>
          <a:endParaRPr lang="pt-B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7551BE-D820-480D-9B1E-AB8B3BA67715}" type="parTrans" cxnId="{D897C2C5-8FCD-4927-89E4-0F6CA2BF23EC}">
      <dgm:prSet/>
      <dgm:spPr/>
      <dgm:t>
        <a:bodyPr/>
        <a:lstStyle/>
        <a:p>
          <a:endParaRPr lang="pt-B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EBA8102-8C91-4202-B63C-D50A44B630F8}" type="sibTrans" cxnId="{D897C2C5-8FCD-4927-89E4-0F6CA2BF23EC}">
      <dgm:prSet/>
      <dgm:spPr/>
      <dgm:t>
        <a:bodyPr/>
        <a:lstStyle/>
        <a:p>
          <a:endParaRPr lang="pt-B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09E24A-D5B2-4555-9BDE-20CA365EF5BD}">
      <dgm:prSet phldrT="[Texto]"/>
      <dgm:spPr/>
      <dgm:t>
        <a:bodyPr/>
        <a:lstStyle/>
        <a:p>
          <a:r>
            <a:rPr lang="pt-B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pt-B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4CA7F79-2832-4150-991E-703CFB122F3A}" type="parTrans" cxnId="{37D6DBA8-01C2-44E4-87F6-860B62FDF55B}">
      <dgm:prSet/>
      <dgm:spPr/>
      <dgm:t>
        <a:bodyPr/>
        <a:lstStyle/>
        <a:p>
          <a:endParaRPr lang="pt-B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1BCD53-25E3-498D-8B73-36D54CA1FFC4}" type="sibTrans" cxnId="{37D6DBA8-01C2-44E4-87F6-860B62FDF55B}">
      <dgm:prSet/>
      <dgm:spPr/>
      <dgm:t>
        <a:bodyPr/>
        <a:lstStyle/>
        <a:p>
          <a:endParaRPr lang="pt-B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8D5003-18DF-4D82-9533-F842FB267765}">
      <dgm:prSet phldrT="[Texto]"/>
      <dgm:spPr/>
      <dgm:t>
        <a:bodyPr/>
        <a:lstStyle/>
        <a:p>
          <a:r>
            <a:rPr lang="pt-B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CULTURA E AÇÃO CULTURAL</a:t>
          </a:r>
          <a:endParaRPr lang="pt-B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DD68FF-0E22-4D60-A93D-09F3627A319A}" type="parTrans" cxnId="{6922447A-FD03-4E11-8A53-187363CEE4E4}">
      <dgm:prSet/>
      <dgm:spPr/>
      <dgm:t>
        <a:bodyPr/>
        <a:lstStyle/>
        <a:p>
          <a:endParaRPr lang="pt-B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F68356-7E2C-4560-8ACF-7A3DA3297E53}" type="sibTrans" cxnId="{6922447A-FD03-4E11-8A53-187363CEE4E4}">
      <dgm:prSet/>
      <dgm:spPr/>
      <dgm:t>
        <a:bodyPr/>
        <a:lstStyle/>
        <a:p>
          <a:endParaRPr lang="pt-B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5CB55A8-A2A9-421F-89E7-FCEA78528AF1}" type="pres">
      <dgm:prSet presAssocID="{4DA40788-333F-42D0-B704-5C6BD2D8C0CE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9D614BA-1910-4AED-A9E2-108294393625}" type="pres">
      <dgm:prSet presAssocID="{4DA40788-333F-42D0-B704-5C6BD2D8C0CE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B4AEBF7-5D17-4819-BF37-EC3B86606F6A}" type="pres">
      <dgm:prSet presAssocID="{4DA40788-333F-42D0-B704-5C6BD2D8C0CE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2BD1945-215E-45E9-A920-5B660BA296A6}" type="pres">
      <dgm:prSet presAssocID="{4DA40788-333F-42D0-B704-5C6BD2D8C0CE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8C3B99E-8833-4744-AAE5-FB1508A6422B}" type="pres">
      <dgm:prSet presAssocID="{4DA40788-333F-42D0-B704-5C6BD2D8C0CE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7D6DBA8-01C2-44E4-87F6-860B62FDF55B}" srcId="{4DA40788-333F-42D0-B704-5C6BD2D8C0CE}" destId="{AA09E24A-D5B2-4555-9BDE-20CA365EF5BD}" srcOrd="2" destOrd="0" parTransId="{D4CA7F79-2832-4150-991E-703CFB122F3A}" sibTransId="{CC1BCD53-25E3-498D-8B73-36D54CA1FFC4}"/>
    <dgm:cxn modelId="{3691C285-8AFB-4610-B3AD-032F56CCD6FD}" srcId="{4DA40788-333F-42D0-B704-5C6BD2D8C0CE}" destId="{49E74F47-2A69-4098-AB94-E98F41584325}" srcOrd="0" destOrd="0" parTransId="{94895957-0BDD-459F-88D8-0056D1E7915D}" sibTransId="{3660B4BD-717B-48FC-B255-CF8AEC75CB06}"/>
    <dgm:cxn modelId="{E660923C-3118-4327-A533-B5E50FBC8B9F}" type="presOf" srcId="{4DA40788-333F-42D0-B704-5C6BD2D8C0CE}" destId="{D5CB55A8-A2A9-421F-89E7-FCEA78528AF1}" srcOrd="0" destOrd="0" presId="urn:microsoft.com/office/officeart/2005/8/layout/pyramid4"/>
    <dgm:cxn modelId="{560E241D-0FA0-4DAF-BA4F-0E4444DE354E}" type="presOf" srcId="{AA09E24A-D5B2-4555-9BDE-20CA365EF5BD}" destId="{A2BD1945-215E-45E9-A920-5B660BA296A6}" srcOrd="0" destOrd="0" presId="urn:microsoft.com/office/officeart/2005/8/layout/pyramid4"/>
    <dgm:cxn modelId="{9F957C35-EC5E-4E36-B7D1-B77198BE84EC}" type="presOf" srcId="{A79E031E-0917-4B95-958C-F7752BF17F88}" destId="{CB4AEBF7-5D17-4819-BF37-EC3B86606F6A}" srcOrd="0" destOrd="0" presId="urn:microsoft.com/office/officeart/2005/8/layout/pyramid4"/>
    <dgm:cxn modelId="{D897C2C5-8FCD-4927-89E4-0F6CA2BF23EC}" srcId="{4DA40788-333F-42D0-B704-5C6BD2D8C0CE}" destId="{A79E031E-0917-4B95-958C-F7752BF17F88}" srcOrd="1" destOrd="0" parTransId="{137551BE-D820-480D-9B1E-AB8B3BA67715}" sibTransId="{4EBA8102-8C91-4202-B63C-D50A44B630F8}"/>
    <dgm:cxn modelId="{013E254B-58CA-4990-B979-A784A785A0C8}" type="presOf" srcId="{49E74F47-2A69-4098-AB94-E98F41584325}" destId="{39D614BA-1910-4AED-A9E2-108294393625}" srcOrd="0" destOrd="0" presId="urn:microsoft.com/office/officeart/2005/8/layout/pyramid4"/>
    <dgm:cxn modelId="{232E135B-68E5-446E-BEDD-F5A0FB8123EF}" type="presOf" srcId="{1B8D5003-18DF-4D82-9533-F842FB267765}" destId="{C8C3B99E-8833-4744-AAE5-FB1508A6422B}" srcOrd="0" destOrd="0" presId="urn:microsoft.com/office/officeart/2005/8/layout/pyramid4"/>
    <dgm:cxn modelId="{6922447A-FD03-4E11-8A53-187363CEE4E4}" srcId="{4DA40788-333F-42D0-B704-5C6BD2D8C0CE}" destId="{1B8D5003-18DF-4D82-9533-F842FB267765}" srcOrd="3" destOrd="0" parTransId="{29DD68FF-0E22-4D60-A93D-09F3627A319A}" sibTransId="{F0F68356-7E2C-4560-8ACF-7A3DA3297E53}"/>
    <dgm:cxn modelId="{0B3D8335-E71E-431D-B2BD-4484A6CA3C03}" type="presParOf" srcId="{D5CB55A8-A2A9-421F-89E7-FCEA78528AF1}" destId="{39D614BA-1910-4AED-A9E2-108294393625}" srcOrd="0" destOrd="0" presId="urn:microsoft.com/office/officeart/2005/8/layout/pyramid4"/>
    <dgm:cxn modelId="{727A4224-38A4-45F4-9EA6-85A47C0D6179}" type="presParOf" srcId="{D5CB55A8-A2A9-421F-89E7-FCEA78528AF1}" destId="{CB4AEBF7-5D17-4819-BF37-EC3B86606F6A}" srcOrd="1" destOrd="0" presId="urn:microsoft.com/office/officeart/2005/8/layout/pyramid4"/>
    <dgm:cxn modelId="{CBD071BE-2C22-4F01-B1F6-1DCB9D636D0B}" type="presParOf" srcId="{D5CB55A8-A2A9-421F-89E7-FCEA78528AF1}" destId="{A2BD1945-215E-45E9-A920-5B660BA296A6}" srcOrd="2" destOrd="0" presId="urn:microsoft.com/office/officeart/2005/8/layout/pyramid4"/>
    <dgm:cxn modelId="{FF69749E-CA72-4E52-8ECA-E27A0A4EA6D3}" type="presParOf" srcId="{D5CB55A8-A2A9-421F-89E7-FCEA78528AF1}" destId="{C8C3B99E-8833-4744-AAE5-FB1508A6422B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B03823-FE29-4DD0-A242-0493CA9D63F1}">
      <dsp:nvSpPr>
        <dsp:cNvPr id="0" name=""/>
        <dsp:cNvSpPr/>
      </dsp:nvSpPr>
      <dsp:spPr>
        <a:xfrm>
          <a:off x="2448272" y="0"/>
          <a:ext cx="1656184" cy="1656184"/>
        </a:xfrm>
        <a:prstGeom prst="triangl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b="1" kern="1200" dirty="0" smtClean="0">
              <a:solidFill>
                <a:schemeClr val="bg1"/>
              </a:solidFill>
            </a:rPr>
            <a:t>MISSÃO</a:t>
          </a:r>
          <a:endParaRPr lang="pt-BR" sz="1300" b="1" kern="1200" dirty="0">
            <a:solidFill>
              <a:schemeClr val="bg1"/>
            </a:solidFill>
          </a:endParaRPr>
        </a:p>
      </dsp:txBody>
      <dsp:txXfrm>
        <a:off x="2448272" y="0"/>
        <a:ext cx="1656184" cy="1656184"/>
      </dsp:txXfrm>
    </dsp:sp>
    <dsp:sp modelId="{19FA7898-F6ED-4510-ABE0-09249D5EB8EE}">
      <dsp:nvSpPr>
        <dsp:cNvPr id="0" name=""/>
        <dsp:cNvSpPr/>
      </dsp:nvSpPr>
      <dsp:spPr>
        <a:xfrm>
          <a:off x="1620180" y="1656184"/>
          <a:ext cx="1656184" cy="1656184"/>
        </a:xfrm>
        <a:prstGeom prst="triangl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b="1" kern="1200" dirty="0" smtClean="0">
              <a:solidFill>
                <a:schemeClr val="bg1"/>
              </a:solidFill>
            </a:rPr>
            <a:t>VISÃO</a:t>
          </a:r>
          <a:endParaRPr lang="pt-BR" sz="1300" b="1" kern="1200" dirty="0">
            <a:solidFill>
              <a:schemeClr val="bg1"/>
            </a:solidFill>
          </a:endParaRPr>
        </a:p>
      </dsp:txBody>
      <dsp:txXfrm>
        <a:off x="1620180" y="1656184"/>
        <a:ext cx="1656184" cy="1656184"/>
      </dsp:txXfrm>
    </dsp:sp>
    <dsp:sp modelId="{0DDA9B9F-5F0A-40A7-8E47-4982AB1367D9}">
      <dsp:nvSpPr>
        <dsp:cNvPr id="0" name=""/>
        <dsp:cNvSpPr/>
      </dsp:nvSpPr>
      <dsp:spPr>
        <a:xfrm rot="10800000">
          <a:off x="2448272" y="1656184"/>
          <a:ext cx="1656184" cy="1656184"/>
        </a:xfrm>
        <a:prstGeom prst="triangl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b="1" kern="1200" dirty="0" smtClean="0">
              <a:solidFill>
                <a:schemeClr val="bg1"/>
              </a:solidFill>
            </a:rPr>
            <a:t> </a:t>
          </a:r>
          <a:endParaRPr lang="pt-BR" sz="1300" b="1" kern="1200" dirty="0">
            <a:solidFill>
              <a:schemeClr val="bg1"/>
            </a:solidFill>
          </a:endParaRPr>
        </a:p>
      </dsp:txBody>
      <dsp:txXfrm rot="10800000">
        <a:off x="2448272" y="1656184"/>
        <a:ext cx="1656184" cy="1656184"/>
      </dsp:txXfrm>
    </dsp:sp>
    <dsp:sp modelId="{B5620282-7BD2-4004-886D-15BD11CB6062}">
      <dsp:nvSpPr>
        <dsp:cNvPr id="0" name=""/>
        <dsp:cNvSpPr/>
      </dsp:nvSpPr>
      <dsp:spPr>
        <a:xfrm>
          <a:off x="3276364" y="1656184"/>
          <a:ext cx="1656184" cy="1656184"/>
        </a:xfrm>
        <a:prstGeom prst="triangl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b="1" kern="1200" dirty="0" smtClean="0">
              <a:solidFill>
                <a:schemeClr val="bg1"/>
              </a:solidFill>
            </a:rPr>
            <a:t>VALORES</a:t>
          </a:r>
          <a:endParaRPr lang="pt-BR" sz="1300" b="1" kern="1200" dirty="0">
            <a:solidFill>
              <a:schemeClr val="bg1"/>
            </a:solidFill>
          </a:endParaRPr>
        </a:p>
      </dsp:txBody>
      <dsp:txXfrm>
        <a:off x="3276364" y="1656184"/>
        <a:ext cx="1656184" cy="165618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9D614BA-1910-4AED-A9E2-108294393625}">
      <dsp:nvSpPr>
        <dsp:cNvPr id="0" name=""/>
        <dsp:cNvSpPr/>
      </dsp:nvSpPr>
      <dsp:spPr>
        <a:xfrm>
          <a:off x="2476387" y="0"/>
          <a:ext cx="2248024" cy="224802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LEITURA</a:t>
          </a:r>
          <a:endParaRPr lang="pt-BR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76387" y="0"/>
        <a:ext cx="2248024" cy="2248024"/>
      </dsp:txXfrm>
    </dsp:sp>
    <dsp:sp modelId="{CB4AEBF7-5D17-4819-BF37-EC3B86606F6A}">
      <dsp:nvSpPr>
        <dsp:cNvPr id="0" name=""/>
        <dsp:cNvSpPr/>
      </dsp:nvSpPr>
      <dsp:spPr>
        <a:xfrm>
          <a:off x="1352375" y="2248024"/>
          <a:ext cx="2248024" cy="224802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PESQUISA ESCOLAR</a:t>
          </a:r>
          <a:endParaRPr lang="pt-BR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52375" y="2248024"/>
        <a:ext cx="2248024" cy="2248024"/>
      </dsp:txXfrm>
    </dsp:sp>
    <dsp:sp modelId="{A2BD1945-215E-45E9-A920-5B660BA296A6}">
      <dsp:nvSpPr>
        <dsp:cNvPr id="0" name=""/>
        <dsp:cNvSpPr/>
      </dsp:nvSpPr>
      <dsp:spPr>
        <a:xfrm rot="10800000">
          <a:off x="2476387" y="2248024"/>
          <a:ext cx="2248024" cy="224802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pt-BR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2476387" y="2248024"/>
        <a:ext cx="2248024" cy="2248024"/>
      </dsp:txXfrm>
    </dsp:sp>
    <dsp:sp modelId="{C8C3B99E-8833-4744-AAE5-FB1508A6422B}">
      <dsp:nvSpPr>
        <dsp:cNvPr id="0" name=""/>
        <dsp:cNvSpPr/>
      </dsp:nvSpPr>
      <dsp:spPr>
        <a:xfrm>
          <a:off x="3600400" y="2248024"/>
          <a:ext cx="2248024" cy="224802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CULTURA E AÇÃO CULTURAL</a:t>
          </a:r>
          <a:endParaRPr lang="pt-BR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00400" y="2248024"/>
        <a:ext cx="2248024" cy="22480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6F399F3-F2D3-4460-9A75-A27A2595DDB1}" type="datetimeFigureOut">
              <a:rPr lang="pt-BR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786024D-0288-419C-BA16-B68C2F23EFA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86024D-0288-419C-BA16-B68C2F23EFA8}" type="slidenum">
              <a:rPr lang="pt-BR" smtClean="0"/>
              <a:pPr>
                <a:defRPr/>
              </a:pPr>
              <a:t>1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5BB30-A20D-4178-83AB-A675E4CEA070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C2A49-DC8D-4DC1-88D3-C4529777822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7F7E2-E3E2-4D82-8AD4-88097680AC0E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20A21-C559-4ADD-8721-F15499A42CA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CACAD-00E1-4049-855D-0D82E56D6997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3312A-C19D-4593-A160-89B2B0D0FDD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7A3F2-DE27-4EFE-9169-4FDCD7A5105F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AC4B8-7440-4283-9F4A-9EE4BFB7794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BDD96-AE61-4F85-AB28-7E1136BC5830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53D9D-DCA0-428F-9326-970C0C1E2F9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B4331-6AF7-408E-8288-2FEFAF7542E6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9B1CA-5A48-4345-8760-0170DADF9AF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38767-4210-4553-9A31-8A83951EA47A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55EA5-68F8-47A3-9E83-AAEE2268A27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3C4BC-7090-4863-934D-68DE12A6C191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608A3-8141-4124-97BB-ADD91D62574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C6E3B-48A1-4B78-9680-6671A830A612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274DE-461B-4D6F-BF1E-F6CF0A858D2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61D5C-5AD4-44C0-9971-0F353B6425ED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D4123-2941-4341-90CA-3C8B1B99874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E79C1-861D-4509-8BA6-DA7C1770BA29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6DDB7-0690-4478-B54E-5F5D71959B4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estilo do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os estilos do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307232-82FD-489B-BA9B-AA06A40B2B02}" type="datetimeFigureOut">
              <a:rPr lang="pt-BR" smtClean="0"/>
              <a:pPr>
                <a:defRPr/>
              </a:pPr>
              <a:t>03/08/2016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083DDB-7650-4AA5-AC97-7EAE31638DB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.Rubens\Desktop\Aulas%20Prontas%20SED\Aula%201\5.Videos\Histo&#769;ria%20das%20Bibliotecas%20Escolares.mp4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legislacao.planalto.gov.br/legisla/legislacao.nsf/b110756561cd26fd03256ff500612662/fceaaa2a7d02df82032569fa00563bae?OpenDocument" TargetMode="External"/><Relationship Id="rId2" Type="http://schemas.openxmlformats.org/officeDocument/2006/relationships/hyperlink" Target="http://legislacao.planalto.gov.br/legisla/legislacao.nsf/Viw_Identificacao/lei%204.084-1962?OpenDocumen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egislacao.planalto.gov.br/legisla/legislacao.nsf/Viw_Identificacao/lei%209.674-1998?OpenDocument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amara.gov.br/proposicoesWeb/fichadetramitacao?idProposicao=586069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oo.gl/forms/uQxHhnwPGUjIkEsE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fla.org/files/assets/school-libraries-resource-centers/publications/school-library-guidelines/school-library-guidelines-pt.pdf" TargetMode="Externa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pesquisa.in.gov.br/imprensa/jsp/visualiza/index.jsp?data=26/06/2014&amp;jornal=1000&amp;pagina=1&amp;totalArquivos=8" TargetMode="External"/><Relationship Id="rId2" Type="http://schemas.openxmlformats.org/officeDocument/2006/relationships/hyperlink" Target="http://legislacao.planalto.gov.br/legisla/legislacao.nsf/Viw_Identificacao/lei%209.394-1996?OpenDocument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egislacao.planalto.gov.br/legisla/legislacao.nsf/Viw_Identificacao/lei%2012.244-2010?OpenDocument" TargetMode="External"/><Relationship Id="rId4" Type="http://schemas.openxmlformats.org/officeDocument/2006/relationships/hyperlink" Target="https://www.planalto.gov.br/ccivil_03/_ato2011-2014/2011/decreto/d7559.htm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://aacpdappls.net.ms.gov.br/appls/legislacao/secoge/govato.nsf/1b758e65922af3e904256b220050342a/bc006c6e3f156fc604257dba00538ef3?OpenDocument&amp;Highlight=2,PEE" TargetMode="External"/><Relationship Id="rId2" Type="http://schemas.openxmlformats.org/officeDocument/2006/relationships/hyperlink" Target="http://aacpdappls.net.ms.gov.br/appls/legislacao/serc/legato.nsf/af5f6d32be663d1a042579c800537709/b70f96fad2970951042579c9004c2c8e?OpenDocumen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acpdappls.net.ms.gov.br/appls/legislacao/secoge/govato.nsf/1b758e65922af3e904256b220050342a/af5c04b1f46f01090425777d006d46e9?OpenDocument&amp;Highlight=2,PELL" TargetMode="External"/><Relationship Id="rId5" Type="http://schemas.openxmlformats.org/officeDocument/2006/relationships/hyperlink" Target="http://aacpdappls.net.ms.gov.br/appls/legislacao/secoge/govato.nsf/1b758e65922af3e904256b220050342a/3de6ac9865d25c4a042573b00045b365?OpenDocument&amp;Highlight=2,3.457" TargetMode="External"/><Relationship Id="rId4" Type="http://schemas.openxmlformats.org/officeDocument/2006/relationships/hyperlink" Target="http://aacpdappls.net.ms.gov.br/appls/legislacao/secoge/govato.nsf/1b758e65922af3e904256b220050342a/d0a7232c8bcea90b04257700003f160f?OpenDocument&amp;Highlight=2,PELL" TargetMode="Externa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ve-2.net/sglweb2844ms/arquivos_upload/Lei%20n%20%C2%BA%202429%20-%202001.pdf" TargetMode="External"/><Relationship Id="rId2" Type="http://schemas.openxmlformats.org/officeDocument/2006/relationships/hyperlink" Target="http://www.pmcg.ms.gov.br/planurb/canaisTexto?id_can=7236" TargetMode="Externa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uquerominhabiblioteca.org.br/" TargetMode="External"/><Relationship Id="rId4" Type="http://schemas.openxmlformats.org/officeDocument/2006/relationships/image" Target="../media/image39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://www.febab.org.br/euamobibliotec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n.br/sobre-bn/historico" TargetMode="External"/><Relationship Id="rId2" Type="http://schemas.openxmlformats.org/officeDocument/2006/relationships/hyperlink" Target="http://revistaeducacao.uol.com.br/textos/203/um-lugar-sem-sentido-308062-1.a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elivros.today/book/download-o-nome-da-rosa-umberto-eco-epub-mobi-pdf/" TargetMode="External"/><Relationship Id="rId5" Type="http://schemas.openxmlformats.org/officeDocument/2006/relationships/hyperlink" Target="https://www.youtube.com/watch?v=v5ZBlejL99Y" TargetMode="External"/><Relationship Id="rId4" Type="http://schemas.openxmlformats.org/officeDocument/2006/relationships/hyperlink" Target="http://lelivros.today/book/download-a-biblioteca-desaparecida-luciano-canfora-em-epub-mobi-e-pdf/" TargetMode="Externa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ocities.ws/saladefisica9/biografias/gutenberg.html" TargetMode="External"/><Relationship Id="rId2" Type="http://schemas.openxmlformats.org/officeDocument/2006/relationships/hyperlink" Target="http://www.ifla.org/VII/s11/pubs/portug.pdf" TargetMode="Externa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hyperlink" Target="mailto:marcosbibliotecario@gmail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histórico das bibliotecas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São marcadas por fatos de pura resistência do conhecimento;</a:t>
            </a:r>
          </a:p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Antecede a própria história do livro e encontra abrigo no momento em que a humanidade começa a dominar a escrita;</a:t>
            </a:r>
          </a:p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As primeiras bibliotecas são chamadas "minerais", com acervos constituídos de tabletes de argila: depois vieram as bibliotecas vegetais e animais, constituídas de rolos de papiros e pergaminhos. Essas são as bibliotecas dos babilônios, assírios, egípcios, persas e chineses;</a:t>
            </a:r>
          </a:p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Acredita-se que a mais antiga seja a do rei Assurbanipal (século VII </a:t>
            </a:r>
            <a:r>
              <a:rPr lang="pt-BR" sz="2000" dirty="0" err="1" smtClean="0"/>
              <a:t>a.C.</a:t>
            </a:r>
            <a:r>
              <a:rPr lang="pt-BR" sz="2000" dirty="0" smtClean="0"/>
              <a:t>);</a:t>
            </a:r>
          </a:p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Outras bibliotecas foram de grande importância como as bibliotecas judaicas, em Gaza; a de Nínive, da Mesopotâmia; e a biblioteca de Pérgamo, incorporada à de Alexandria, antes de sua destruição;</a:t>
            </a:r>
          </a:p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As mais importantes bibliotecas gregas eram particulares de filósofos e teatrólogos;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histórico das bibliotecas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 mais famosa do Egito foi a Biblioteca de Alexandria;</a:t>
            </a:r>
          </a:p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 sua fama é atribuída, além da grande quantidade de documentos, mas aos três grandes incêndios de que foi vítima.</a:t>
            </a:r>
          </a:p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Em 2002 com um projeto ousado é reconstruída próximo a antiga;</a:t>
            </a:r>
          </a:p>
        </p:txBody>
      </p:sp>
      <p:pic>
        <p:nvPicPr>
          <p:cNvPr id="17410" name="Picture 2" descr="C:\Users\M.Rubens\Desktop\Projeto Capacitação em Bibliotecas SED\Imagens\curiosidades-do-mundo-alexandria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948" y="3212976"/>
            <a:ext cx="4140000" cy="2996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 descr="C:\Users\M.Rubens\Desktop\Projeto Capacitação em Bibliotecas SED\Imagens\bibioteca de alexandria atual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2476" y="3221918"/>
            <a:ext cx="4140000" cy="299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aixaDeTexto 5"/>
          <p:cNvSpPr txBox="1"/>
          <p:nvPr/>
        </p:nvSpPr>
        <p:spPr>
          <a:xfrm>
            <a:off x="467544" y="6165304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latin typeface="+mn-lt"/>
              </a:rPr>
              <a:t>Séc. III </a:t>
            </a:r>
            <a:r>
              <a:rPr lang="pt-BR" sz="1200" b="1" dirty="0" err="1" smtClean="0">
                <a:latin typeface="+mn-lt"/>
              </a:rPr>
              <a:t>a.C</a:t>
            </a:r>
            <a:endParaRPr lang="pt-BR" sz="1200" b="1" dirty="0">
              <a:latin typeface="+mn-lt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716016" y="6165304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latin typeface="+mn-lt"/>
              </a:rPr>
              <a:t>Séc. XXI - 2002</a:t>
            </a:r>
            <a:endParaRPr lang="pt-BR" sz="1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histórico das bibliotecas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Com o advento do papel, começam a se formar as bibliotecas de papel e, mais tarde, as de livros propriamente ditos;</a:t>
            </a:r>
          </a:p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Grande influência da igreja, pois os livros eram reproduzidos a mão (monges copistas) e guardados (escondidos) como forma de preservação e censura ao conhecimento;</a:t>
            </a:r>
          </a:p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dirty="0" smtClean="0"/>
          </a:p>
          <a:p>
            <a:pPr marL="3859213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Acentua com a criação da imprenta pelo alemão </a:t>
            </a:r>
            <a:r>
              <a:rPr lang="pt-BR" sz="2000" dirty="0" err="1" smtClean="0"/>
              <a:t>Johannes</a:t>
            </a:r>
            <a:r>
              <a:rPr lang="pt-BR" sz="2000" dirty="0" smtClean="0"/>
              <a:t> Gutenberg (1397-1468) em meados do séc. XV com a fabricação de livros em série;</a:t>
            </a:r>
          </a:p>
        </p:txBody>
      </p:sp>
      <p:pic>
        <p:nvPicPr>
          <p:cNvPr id="9218" name="Picture 2" descr="C:\Users\M.Rubens\Desktop\Projeto Capacitação em Bibliotecas SED\Imagens\gutenberg_imprenta_d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645024"/>
            <a:ext cx="3348372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histórico das bibliotecas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Um grande clássico para a compreensão a respeito do domínio e censura que a igreja exercia sobre a informação e o conhecimento registrado na idade média é o livro/filme.</a:t>
            </a:r>
          </a:p>
          <a:p>
            <a:pPr marL="358775" indent="-358775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dirty="0" smtClean="0"/>
          </a:p>
          <a:p>
            <a:pPr marL="358775" indent="-358775" algn="just">
              <a:spcBef>
                <a:spcPts val="600"/>
              </a:spcBef>
              <a:buNone/>
            </a:pPr>
            <a:endParaRPr lang="pt-BR" sz="2000" dirty="0" smtClean="0"/>
          </a:p>
        </p:txBody>
      </p:sp>
      <p:pic>
        <p:nvPicPr>
          <p:cNvPr id="10242" name="Picture 2" descr="C:\Users\M.Rubens\Desktop\Projeto Capacitação em Bibliotecas SED\Imagens\56018875714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212" y="2949432"/>
            <a:ext cx="2329320" cy="3261048"/>
          </a:xfrm>
          <a:prstGeom prst="rect">
            <a:avLst/>
          </a:prstGeom>
          <a:noFill/>
        </p:spPr>
      </p:pic>
      <p:sp>
        <p:nvSpPr>
          <p:cNvPr id="6" name="CaixaDeTexto 5"/>
          <p:cNvSpPr txBox="1"/>
          <p:nvPr/>
        </p:nvSpPr>
        <p:spPr>
          <a:xfrm>
            <a:off x="2900050" y="3618192"/>
            <a:ext cx="3600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 NOME DA ROSA</a:t>
            </a:r>
          </a:p>
          <a:p>
            <a:pPr algn="ctr">
              <a:spcBef>
                <a:spcPts val="0"/>
              </a:spcBef>
            </a:pPr>
            <a:endParaRPr lang="pt-BR" sz="1600" b="1" dirty="0" smtClean="0">
              <a:latin typeface="+mn-lt"/>
            </a:endParaRPr>
          </a:p>
          <a:p>
            <a:pPr algn="ctr">
              <a:spcBef>
                <a:spcPts val="0"/>
              </a:spcBef>
            </a:pPr>
            <a:r>
              <a:rPr lang="pt-BR" b="1" dirty="0" smtClean="0">
                <a:latin typeface="+mn-lt"/>
              </a:rPr>
              <a:t>Escritor:</a:t>
            </a:r>
          </a:p>
          <a:p>
            <a:pPr algn="ctr">
              <a:spcBef>
                <a:spcPts val="0"/>
              </a:spcBef>
            </a:pPr>
            <a:r>
              <a:rPr lang="pt-BR" b="1" dirty="0" smtClean="0">
                <a:latin typeface="+mn-lt"/>
              </a:rPr>
              <a:t>Umberto Eco (1932-2016)</a:t>
            </a:r>
          </a:p>
          <a:p>
            <a:pPr algn="ctr">
              <a:spcBef>
                <a:spcPts val="0"/>
              </a:spcBef>
            </a:pPr>
            <a:endParaRPr lang="pt-BR" b="1" dirty="0" smtClean="0">
              <a:latin typeface="+mn-lt"/>
            </a:endParaRPr>
          </a:p>
          <a:p>
            <a:pPr algn="ctr">
              <a:spcBef>
                <a:spcPts val="0"/>
              </a:spcBef>
            </a:pPr>
            <a:r>
              <a:rPr lang="pt-BR" b="1" dirty="0" smtClean="0">
                <a:latin typeface="+mn-lt"/>
              </a:rPr>
              <a:t>Linha temporal: </a:t>
            </a:r>
          </a:p>
          <a:p>
            <a:pPr algn="ctr">
              <a:spcBef>
                <a:spcPts val="0"/>
              </a:spcBef>
            </a:pPr>
            <a:r>
              <a:rPr lang="pt-BR" b="1" dirty="0" smtClean="0">
                <a:latin typeface="+mn-lt"/>
              </a:rPr>
              <a:t>Século XIV, 1327</a:t>
            </a:r>
            <a:endParaRPr lang="pt-BR" b="1" dirty="0">
              <a:latin typeface="+mn-lt"/>
            </a:endParaRPr>
          </a:p>
        </p:txBody>
      </p:sp>
      <p:pic>
        <p:nvPicPr>
          <p:cNvPr id="10243" name="Picture 3" descr="C:\Users\M.Rubens\Desktop\Projeto Capacitação em Bibliotecas SED\Imagens\o-nome-da-rosa-liv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5485" y="3042128"/>
            <a:ext cx="2068601" cy="3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histórico das bibliotecas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buFont typeface="Wingdings" pitchFamily="2" charset="2"/>
              <a:buChar char="Ø"/>
            </a:pPr>
            <a:r>
              <a:rPr lang="pt-BR" sz="2000" dirty="0" smtClean="0"/>
              <a:t>Se transformam a partir do séc. XVI;</a:t>
            </a:r>
          </a:p>
          <a:p>
            <a:pPr marL="360000" indent="-360000" algn="just">
              <a:buFont typeface="Wingdings" pitchFamily="2" charset="2"/>
              <a:buChar char="Ø"/>
            </a:pPr>
            <a:r>
              <a:rPr lang="pt-BR" sz="2000" dirty="0" smtClean="0"/>
              <a:t>Com o Renascimento, as bibliotecas passaram a adotar um caráter mais democrático e tentam, de todas as formas, alcançar o público sábio;</a:t>
            </a:r>
          </a:p>
          <a:p>
            <a:pPr marL="360000" indent="-360000" algn="just">
              <a:buFont typeface="Wingdings" pitchFamily="2" charset="2"/>
              <a:buChar char="Ø"/>
            </a:pPr>
            <a:r>
              <a:rPr lang="pt-BR" sz="2000" dirty="0" smtClean="0"/>
              <a:t>Começam a se expandir com a criação das universidades e da informação especializada em diferentes áreas do conhecimento;</a:t>
            </a:r>
          </a:p>
          <a:p>
            <a:pPr marL="360000" indent="-360000" algn="just">
              <a:buFont typeface="Wingdings" pitchFamily="2" charset="2"/>
              <a:buChar char="Ø"/>
            </a:pPr>
            <a:r>
              <a:rPr lang="pt-BR" sz="2000" dirty="0" smtClean="0"/>
              <a:t>Passam a ter  localização acessível, caráter intelectual e civil; </a:t>
            </a:r>
          </a:p>
          <a:p>
            <a:pPr marL="0" indent="0" algn="just">
              <a:spcBef>
                <a:spcPts val="0"/>
              </a:spcBef>
              <a:buFont typeface="Wingdings" pitchFamily="2" charset="2"/>
              <a:buChar char="Ø"/>
            </a:pPr>
            <a:endParaRPr lang="pt-BR" sz="2000" dirty="0" smtClean="0"/>
          </a:p>
          <a:p>
            <a:pPr marL="360000" indent="-360000" algn="just">
              <a:buNone/>
            </a:pPr>
            <a:r>
              <a:rPr lang="pt-BR" sz="2000" b="1" dirty="0" smtClean="0"/>
              <a:t>Assim podemos afirmar que:</a:t>
            </a:r>
          </a:p>
          <a:p>
            <a:pPr marL="0" indent="0" algn="r">
              <a:spcBef>
                <a:spcPts val="0"/>
              </a:spcBef>
              <a:buNone/>
            </a:pPr>
            <a:endParaRPr lang="pt-BR" sz="2000" dirty="0" smtClean="0"/>
          </a:p>
          <a:p>
            <a:pPr marL="0" indent="0" algn="r"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000" dirty="0" smtClean="0"/>
              <a:t>“A história da biblioteca se relaciona intimamente com a história do conhecimento humano. Foi por e com ela que o conhecimento foi preservado e disseminado através dos tempos.”</a:t>
            </a:r>
          </a:p>
          <a:p>
            <a:pPr marL="0" indent="0" algn="r">
              <a:spcBef>
                <a:spcPts val="600"/>
              </a:spcBef>
              <a:buNone/>
            </a:pPr>
            <a:r>
              <a:rPr lang="pt-BR" sz="2000" dirty="0" smtClean="0"/>
              <a:t>(SANTOS, 2012)</a:t>
            </a:r>
          </a:p>
          <a:p>
            <a:pPr marL="360000" indent="-360000" algn="just">
              <a:buNone/>
            </a:pPr>
            <a:endParaRPr lang="pt-B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Reflexão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r">
              <a:buNone/>
            </a:pPr>
            <a:endParaRPr lang="pt-BR" sz="2400" b="1" dirty="0" smtClean="0"/>
          </a:p>
          <a:p>
            <a:pPr marL="0" indent="0" algn="r">
              <a:buNone/>
            </a:pPr>
            <a:endParaRPr lang="pt-BR" sz="2400" b="1" dirty="0" smtClean="0"/>
          </a:p>
          <a:p>
            <a:pPr marL="0" indent="0" algn="r">
              <a:buNone/>
            </a:pPr>
            <a:r>
              <a:rPr lang="pt-BR" sz="2400" b="1" dirty="0" smtClean="0"/>
              <a:t>“Sem biblioteca, os livros morrem e desaparecem; ao contrário, com e na biblioteca, eles renascem e se transformam em vida, em vontade de poder.”</a:t>
            </a:r>
          </a:p>
          <a:p>
            <a:pPr marL="0" indent="0" algn="r">
              <a:buNone/>
            </a:pPr>
            <a:endParaRPr lang="pt-BR" sz="2400" b="1" dirty="0" smtClean="0"/>
          </a:p>
          <a:p>
            <a:pPr marL="0" indent="0" algn="r">
              <a:buNone/>
            </a:pPr>
            <a:r>
              <a:rPr lang="pt-BR" sz="2400" b="1" dirty="0" smtClean="0"/>
              <a:t>(NIETZSCHE, 1887)</a:t>
            </a:r>
          </a:p>
          <a:p>
            <a:pPr marL="0" indent="0" algn="just">
              <a:buNone/>
            </a:pPr>
            <a:endParaRPr lang="pt-BR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Histórico das bibliotecas no Brasil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Têm sua origem em 1549, com os primeiros missionários jesuítas;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Se estabelece com a vinda da Biblioteca Real Portuguesa composta pelos livros do rei de Portugal Dom José I;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Esse acervo foi trazido para o Brasil por Dom João VI em 1807;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Em 1810 é fundada a Real Biblioteca Nacional, atualmente chamada Biblioteca Nacional do Brasil;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Instalada a principio no Hospital do Convento da Ordem Terceira do Carmo por meio de um decreto do Príncipe regente 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Somente em 1814 foi aberta ao público;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Adquirida pelo Brasil em 1825 pelo Tratado de Paz e Amizade, celebrado entre Brasil e Portugal;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Em 1905 inicia-se a construção de um novo prédio para acomodar o acervo da biblioteca;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Histórico das bibliotecas no Brasil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Somente em 1910 foi transferida para o atual prédio;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Considerada pela UNESCO uma das dez maiores bibliotecas nacionais do mundo e, também, a maior biblioteca da América Latina;</a:t>
            </a:r>
          </a:p>
        </p:txBody>
      </p:sp>
      <p:pic>
        <p:nvPicPr>
          <p:cNvPr id="18435" name="Picture 3" descr="C:\Users\M.Rubens\Desktop\Projeto Capacitação em Bibliotecas SED\Imagens\Biblioteca_nacional_rio_janeiro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717032"/>
            <a:ext cx="3960000" cy="23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C:\Users\M.Rubens\Desktop\Projeto Capacitação em Bibliotecas SED\Imagens\bn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84" y="2961208"/>
            <a:ext cx="3960000" cy="23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aixaDeTexto 5"/>
          <p:cNvSpPr txBox="1"/>
          <p:nvPr/>
        </p:nvSpPr>
        <p:spPr>
          <a:xfrm>
            <a:off x="475080" y="5301208"/>
            <a:ext cx="3304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latin typeface="+mn-lt"/>
              </a:rPr>
              <a:t>Construção do novo prédio (RJ) - 1905</a:t>
            </a:r>
            <a:endParaRPr lang="pt-BR" sz="1400" b="1" dirty="0">
              <a:latin typeface="+mn-lt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716016" y="3284984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latin typeface="+mn-lt"/>
              </a:rPr>
              <a:t>Prédio da Biblioteca Nacional (RJ)</a:t>
            </a:r>
            <a:endParaRPr lang="pt-BR" sz="1400" b="1" dirty="0">
              <a:latin typeface="+mn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83310" y="6165304"/>
            <a:ext cx="3960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Fonte: http://www.bn.br/sobre-bn/historico, 2016.</a:t>
            </a:r>
            <a:endParaRPr lang="pt-BR" sz="12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Histórico das bibliotecas escolares no Brasil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História das Bibliotecas Escolares.mp4">
            <a:hlinkClick r:id="" action="ppaction://media"/>
          </p:cNvPr>
          <p:cNvPicPr>
            <a:picLocks noGrp="1" noRo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484784"/>
            <a:ext cx="8301691" cy="4729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CaixaDeTexto 7"/>
          <p:cNvSpPr txBox="1"/>
          <p:nvPr/>
        </p:nvSpPr>
        <p:spPr>
          <a:xfrm>
            <a:off x="411302" y="6181070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Fonte: Criar UFG, vídeo: 7’41”</a:t>
            </a:r>
            <a:endParaRPr lang="pt-BR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Surgem praticamente com o descobrimento do país;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Tem seus primórdios nas escolas religiosas (Jesuítas) por volta de 1549;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Tem relação com uma instituição (Igreja) na relação contexto escolar e educativo;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Foram construídas a partir dos colégios jesuítas que foram instalados inicialmente na Bahia;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Posteriormente por outras ordens religiosas (franciscanos, beneditinos e carmelitas) que estruturam bibliotecas escolares em seus colégios para promover acervo adequado aos seus usuários;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Deu-se, expressivamente, até o final do século XVIII;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Entra em decadência em meados do século XIX com a censura imposta pelo Marquês de Pombal e o conflito do iluminismo e a igreja católica;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dirty="0" smtClean="0"/>
          </a:p>
          <a:p>
            <a:pPr indent="-360000" algn="just">
              <a:spcBef>
                <a:spcPts val="600"/>
              </a:spcBef>
              <a:buNone/>
            </a:pPr>
            <a:endParaRPr lang="pt-BR" sz="2000" dirty="0" smtClean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Histórico das bibliotecas escolares no Brasil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ítulo 1"/>
          <p:cNvSpPr>
            <a:spLocks noGrp="1"/>
          </p:cNvSpPr>
          <p:nvPr>
            <p:ph type="ctrTitle"/>
          </p:nvPr>
        </p:nvSpPr>
        <p:spPr>
          <a:xfrm>
            <a:off x="484079" y="1125538"/>
            <a:ext cx="8135937" cy="2270125"/>
          </a:xfrm>
        </p:spPr>
        <p:txBody>
          <a:bodyPr/>
          <a:lstStyle/>
          <a:p>
            <a:pPr>
              <a:defRPr/>
            </a:pPr>
            <a:r>
              <a:rPr lang="pt-B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“ORIENTAÇÕES TÉCNICAS AOS TÉCNICOS E AUXILIARES DE BIBLIOTECAS ESCOLARES”</a:t>
            </a:r>
          </a:p>
        </p:txBody>
      </p:sp>
      <p:sp>
        <p:nvSpPr>
          <p:cNvPr id="2051" name="Subtítulo 2"/>
          <p:cNvSpPr>
            <a:spLocks noGrp="1"/>
          </p:cNvSpPr>
          <p:nvPr>
            <p:ph type="subTitle" idx="1"/>
          </p:nvPr>
        </p:nvSpPr>
        <p:spPr>
          <a:xfrm>
            <a:off x="579656" y="4725144"/>
            <a:ext cx="8064500" cy="1338262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pt-BR" sz="20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Marcos Rubens Alves da Silva</a:t>
            </a:r>
          </a:p>
          <a:p>
            <a:pPr>
              <a:spcBef>
                <a:spcPts val="800"/>
              </a:spcBef>
            </a:pPr>
            <a:r>
              <a:rPr lang="pt-BR" sz="16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Bibliotecário CRB1/2791</a:t>
            </a:r>
          </a:p>
          <a:p>
            <a:pPr>
              <a:spcBef>
                <a:spcPts val="800"/>
              </a:spcBef>
            </a:pPr>
            <a:r>
              <a:rPr lang="pt-BR" sz="16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Especialista em Informação Cientifica e Tecnológica em Saúde (Fiocruz/RJ)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843350" y="3173413"/>
            <a:ext cx="74168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Modalidade (EAD</a:t>
            </a:r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>
              <a:defRPr/>
            </a:pPr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Módulo I</a:t>
            </a: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Abandono dos acervos e perdas significativas por causa da ação do tempo e falta de pessoal para cuidar desses acervos;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Nova configuração no final do século XIX e início do século XX;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Destacam-se as bibliotecas escolares em colégios privados;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Acessível essencialmente a um público com status econômico e social;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Conquistam, no século XX, um novo espaço, especialmente a partir de algumas reformas educacionais em meados de 1930 e 1940;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1950, é o marco da instalação das bibliotecas escolares no Brasil, tendo Santa Catarina como referência, uma vez que instituiu procedimentos legais e pedagógicos para consolidação das bibliotecas escolares;</a:t>
            </a:r>
          </a:p>
          <a:p>
            <a:pPr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Adentra o século XXI com poucos investimentos e valorização ínfima em todos os aspectos;</a:t>
            </a:r>
          </a:p>
          <a:p>
            <a:pPr indent="-360000" algn="just">
              <a:spcBef>
                <a:spcPts val="600"/>
              </a:spcBef>
              <a:buNone/>
            </a:pPr>
            <a:endParaRPr lang="pt-BR" sz="2000" dirty="0" smtClean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Histórico das bibliotecas escolares no Brasil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Cenário das bibliotecas escolares no Brasil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Carência generalizada de bibliotecas nas escolas; 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Contexto de desvalorização da cultura leitora e o modelo educacional adotado historicamente pelo país;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Ausência de uma política nacional voltada para as Bibliotecas Escolares;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Pensamento/estigma da biblioteca como lugar de castigo;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Livros trancados em armários no fundo de uma sala;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Espaços que na verdade são depósito de livros e materiais;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Não há ressignificação sobre este espaço nas escolas;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Livros subutilizados pelo desconhecimento do acervo por parte do gestor e professores;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Infraestruturas inadequadas e falta de profissionais especializados;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Confusão de nomenclatura entre sala de leitura e biblioteca;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Bibliotecas  x  Salas de Leitura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467545" y="1532082"/>
          <a:ext cx="8220519" cy="430449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40159"/>
                <a:gridCol w="3312368"/>
                <a:gridCol w="3467992"/>
              </a:tblGrid>
              <a:tr h="469630">
                <a:tc>
                  <a:txBody>
                    <a:bodyPr/>
                    <a:lstStyle/>
                    <a:p>
                      <a:pPr algn="l"/>
                      <a:endParaRPr lang="pt-BR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</a:rPr>
                        <a:t>BIBLIOTECA ESCOLAR</a:t>
                      </a:r>
                      <a:endParaRPr lang="pt-BR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tx1"/>
                          </a:solidFill>
                        </a:rPr>
                        <a:t>SALA DE LEITURA</a:t>
                      </a:r>
                      <a:endParaRPr lang="pt-BR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9630">
                <a:tc>
                  <a:txBody>
                    <a:bodyPr/>
                    <a:lstStyle/>
                    <a:p>
                      <a:pPr algn="l"/>
                      <a:r>
                        <a:rPr lang="pt-BR" sz="1600" b="1" dirty="0" smtClean="0">
                          <a:solidFill>
                            <a:schemeClr val="tx1"/>
                          </a:solidFill>
                        </a:rPr>
                        <a:t>Função</a:t>
                      </a:r>
                      <a:endParaRPr lang="pt-BR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Educativa, pedagógica, 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cultural, social 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Incentivo à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leitura exclusivamente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96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dirty="0" smtClean="0">
                          <a:solidFill>
                            <a:schemeClr val="tx1"/>
                          </a:solidFill>
                        </a:rPr>
                        <a:t>Estrutura</a:t>
                      </a:r>
                      <a:endParaRPr lang="pt-BR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Amplo espaço com infraestrutura adequada que comporte seu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acervo 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Pouco espaço,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podendo ser uma sala pequena.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96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dirty="0" smtClean="0">
                          <a:solidFill>
                            <a:schemeClr val="tx1"/>
                          </a:solidFill>
                        </a:rPr>
                        <a:t>Ambiente</a:t>
                      </a:r>
                      <a:endParaRPr lang="pt-BR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Sinalizado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e com espaços áreas especificas e de convivência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Simples, com pouco mobiliário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e mais espaço de convivência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96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dirty="0" smtClean="0">
                          <a:solidFill>
                            <a:schemeClr val="tx1"/>
                          </a:solidFill>
                        </a:rPr>
                        <a:t>Acervo</a:t>
                      </a:r>
                      <a:endParaRPr lang="pt-BR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Composto de coleções de livros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 material multimídia,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entre outros.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Basicamente Literário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96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dirty="0" smtClean="0">
                          <a:solidFill>
                            <a:schemeClr val="tx1"/>
                          </a:solidFill>
                        </a:rPr>
                        <a:t>Profissionais</a:t>
                      </a:r>
                      <a:endParaRPr lang="pt-BR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Especializados na área de biblioteconomia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Especializados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em biblioteconomia e em </a:t>
                      </a:r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outras áreas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96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dirty="0" smtClean="0">
                          <a:solidFill>
                            <a:schemeClr val="tx1"/>
                          </a:solidFill>
                        </a:rPr>
                        <a:t>Legislação</a:t>
                      </a:r>
                      <a:endParaRPr lang="pt-BR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err="1" smtClean="0">
                          <a:solidFill>
                            <a:schemeClr val="tx1"/>
                          </a:solidFill>
                        </a:rPr>
                        <a:t>PCNs</a:t>
                      </a:r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PNE,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LDB, PNL, PEE, Constituição estadual, IFLA,  outras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Projetos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e leis específicas (SP), iniciativas privadas e públicas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96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dirty="0" smtClean="0">
                          <a:solidFill>
                            <a:schemeClr val="tx1"/>
                          </a:solidFill>
                        </a:rPr>
                        <a:t>Investimento</a:t>
                      </a:r>
                      <a:endParaRPr lang="pt-BR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Alto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custo de manutenção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b="0" dirty="0" smtClean="0">
                          <a:solidFill>
                            <a:schemeClr val="tx1"/>
                          </a:solidFill>
                        </a:rPr>
                        <a:t>Baixo</a:t>
                      </a:r>
                      <a:r>
                        <a:rPr lang="pt-BR" sz="1600" b="0" baseline="0" dirty="0" smtClean="0">
                          <a:solidFill>
                            <a:schemeClr val="tx1"/>
                          </a:solidFill>
                        </a:rPr>
                        <a:t> custo de manutenção</a:t>
                      </a:r>
                      <a:endParaRPr lang="pt-BR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Bibliotecas  x  Salas de Leitura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Podemos observar que:</a:t>
            </a:r>
          </a:p>
          <a:p>
            <a:pPr marL="360000" indent="-360000" algn="just">
              <a:spcBef>
                <a:spcPts val="600"/>
              </a:spcBef>
              <a:buNone/>
            </a:pPr>
            <a:endParaRPr lang="pt-BR" sz="800" b="1" dirty="0" smtClean="0"/>
          </a:p>
          <a:p>
            <a:pPr marL="722313" indent="-358775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pt-BR" sz="2000" dirty="0" smtClean="0"/>
              <a:t>A biblioteca se torna fundamental e obrigatória nas escolas;</a:t>
            </a:r>
          </a:p>
          <a:p>
            <a:pPr marL="722313" indent="-358775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pt-BR" sz="2000" dirty="0" smtClean="0"/>
              <a:t>A Sala de leitura não substitui a biblioteca;</a:t>
            </a:r>
          </a:p>
          <a:p>
            <a:pPr marL="722313" indent="-358775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pt-BR" sz="2000" dirty="0" smtClean="0"/>
              <a:t>Ambas podem coexistir e se complementar;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Portanto,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r">
              <a:spcBef>
                <a:spcPts val="600"/>
              </a:spcBef>
              <a:buNone/>
            </a:pPr>
            <a:r>
              <a:rPr lang="pt-BR" sz="2000" dirty="0" smtClean="0"/>
              <a:t>  “O ideal seria que toda escola contasse com uma biblioteca bem equipada e estruturada e uma sala de leitura para fazer com que os alunos </a:t>
            </a:r>
          </a:p>
          <a:p>
            <a:pPr marL="0" indent="0" algn="r">
              <a:spcBef>
                <a:spcPts val="600"/>
              </a:spcBef>
              <a:buNone/>
            </a:pPr>
            <a:r>
              <a:rPr lang="pt-BR" sz="2000" dirty="0" smtClean="0"/>
              <a:t>‘peguem gosto’ pelo universo dos livros.” </a:t>
            </a:r>
          </a:p>
          <a:p>
            <a:pPr marL="0" indent="0" algn="r">
              <a:spcBef>
                <a:spcPts val="600"/>
              </a:spcBef>
              <a:buNone/>
            </a:pPr>
            <a:r>
              <a:rPr lang="pt-BR" sz="2000" dirty="0" smtClean="0"/>
              <a:t>(CAPELLINI, 2014)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Cenário das bibliotecas escolares no Brasil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36012" y="6237312"/>
            <a:ext cx="4968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Fonte: Rev. Educação UOL, 2014, ed. 203.</a:t>
            </a:r>
            <a:endParaRPr lang="pt-BR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1267" name="Picture 3" descr="C:\Users\M.Rubens\Desktop\BibNoBrasi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722" y="1300878"/>
            <a:ext cx="8194734" cy="4910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Cenário das bibliotecas escolares em MS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36012" y="6237312"/>
            <a:ext cx="4968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Fonte: Rev. Educação UOL, 2014, ed. 203.</a:t>
            </a:r>
            <a:endParaRPr lang="pt-BR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2290" name="Picture 2" descr="C:\Users\M.Rubens\Desktop\BibNoMSFun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456" y="1329470"/>
            <a:ext cx="8172000" cy="4914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Cenário das bibliotecas escolares em MS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36012" y="6237312"/>
            <a:ext cx="4968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Fonte: Rev. Educação UOL, 2014, ed. 203.</a:t>
            </a:r>
            <a:endParaRPr lang="pt-BR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314" name="Picture 2" descr="C:\Users\M.Rubens\Desktop\BibNoMS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612" y="1334444"/>
            <a:ext cx="8210609" cy="4936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Reflexão...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r">
              <a:buNone/>
            </a:pPr>
            <a:r>
              <a:rPr lang="pt-BR" sz="2400" b="1" dirty="0" smtClean="0"/>
              <a:t>“A biblioteca escolar é o patinho feio do </a:t>
            </a:r>
          </a:p>
          <a:p>
            <a:pPr marL="0" indent="0" algn="r">
              <a:buNone/>
            </a:pPr>
            <a:r>
              <a:rPr lang="pt-BR" sz="2400" b="1" dirty="0" smtClean="0"/>
              <a:t>sistema educacional brasileiro.” </a:t>
            </a:r>
          </a:p>
          <a:p>
            <a:pPr marL="0" indent="0" algn="r">
              <a:spcBef>
                <a:spcPts val="0"/>
              </a:spcBef>
              <a:buNone/>
            </a:pPr>
            <a:endParaRPr lang="pt-BR" sz="1600" b="1" dirty="0" smtClean="0"/>
          </a:p>
          <a:p>
            <a:pPr marL="0" indent="0" algn="r">
              <a:spcBef>
                <a:spcPts val="0"/>
              </a:spcBef>
              <a:buNone/>
            </a:pPr>
            <a:r>
              <a:rPr lang="pt-BR" sz="2400" b="1" dirty="0" smtClean="0"/>
              <a:t>Otaviano de Fiore</a:t>
            </a:r>
          </a:p>
          <a:p>
            <a:pPr marL="0" indent="0" algn="r">
              <a:buNone/>
            </a:pPr>
            <a:endParaRPr lang="pt-BR" sz="2400" b="1" dirty="0" smtClean="0"/>
          </a:p>
          <a:p>
            <a:pPr marL="0" indent="0" algn="r">
              <a:buNone/>
            </a:pPr>
            <a:endParaRPr lang="pt-BR" sz="2400" b="1" dirty="0" smtClean="0"/>
          </a:p>
          <a:p>
            <a:pPr marL="0" indent="0" algn="r">
              <a:buNone/>
            </a:pPr>
            <a:endParaRPr lang="pt-BR" sz="2400" b="1" dirty="0" smtClean="0"/>
          </a:p>
          <a:p>
            <a:pPr marL="0" indent="0" algn="r">
              <a:buNone/>
            </a:pPr>
            <a:endParaRPr lang="pt-BR" sz="2400" b="1" dirty="0" smtClean="0"/>
          </a:p>
          <a:p>
            <a:pPr marL="0" indent="0" algn="r">
              <a:buNone/>
            </a:pPr>
            <a:endParaRPr lang="pt-BR" sz="2400" b="1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5508104" y="530120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pt-BR" sz="1400" b="1" dirty="0" smtClean="0"/>
              <a:t>O Patinho feio</a:t>
            </a:r>
          </a:p>
          <a:p>
            <a:pPr marL="0" indent="0">
              <a:buNone/>
            </a:pPr>
            <a:r>
              <a:rPr lang="pt-BR" sz="1400" b="1" dirty="0" smtClean="0"/>
              <a:t>Christian Andersen (1843)</a:t>
            </a:r>
            <a:endParaRPr lang="pt-BR" sz="1400" dirty="0"/>
          </a:p>
        </p:txBody>
      </p:sp>
      <p:pic>
        <p:nvPicPr>
          <p:cNvPr id="16386" name="Picture 2" descr="C:\Users\M.Rubens\Desktop\Projeto Capacitação em Bibliotecas SED\Imagens\patofe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502" y="2852936"/>
            <a:ext cx="510761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Reflexão...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>
              <a:buNone/>
            </a:pPr>
            <a:r>
              <a:rPr lang="pt-BR" sz="2000" b="1" dirty="0" smtClean="0"/>
              <a:t>Quais aspectos podemos apreender sobre essa analogia?</a:t>
            </a:r>
          </a:p>
          <a:p>
            <a:pPr marL="0" indent="0" algn="just">
              <a:buNone/>
            </a:pPr>
            <a:endParaRPr lang="pt-BR" sz="1000" b="1" dirty="0" smtClean="0"/>
          </a:p>
          <a:p>
            <a:pPr marL="540000" indent="-360000" algn="just">
              <a:buFont typeface="Wingdings" pitchFamily="2" charset="2"/>
              <a:buChar char="ü"/>
            </a:pPr>
            <a:r>
              <a:rPr lang="pt-BR" sz="2000" b="1" dirty="0" smtClean="0"/>
              <a:t>Identidade</a:t>
            </a:r>
          </a:p>
          <a:p>
            <a:pPr marL="540000" indent="-360000" algn="just">
              <a:buFont typeface="Wingdings" pitchFamily="2" charset="2"/>
              <a:buChar char="ü"/>
            </a:pPr>
            <a:r>
              <a:rPr lang="pt-BR" sz="2000" b="1" dirty="0" smtClean="0"/>
              <a:t>Rejeição</a:t>
            </a:r>
          </a:p>
          <a:p>
            <a:pPr marL="540000" indent="-360000" algn="just">
              <a:buFont typeface="Wingdings" pitchFamily="2" charset="2"/>
              <a:buChar char="ü"/>
            </a:pPr>
            <a:r>
              <a:rPr lang="pt-BR" sz="2000" b="1" dirty="0" smtClean="0"/>
              <a:t>Humilhação</a:t>
            </a:r>
          </a:p>
          <a:p>
            <a:pPr marL="540000" indent="-360000" algn="just">
              <a:buFont typeface="Wingdings" pitchFamily="2" charset="2"/>
              <a:buChar char="ü"/>
            </a:pPr>
            <a:r>
              <a:rPr lang="pt-BR" sz="2000" b="1" dirty="0" smtClean="0"/>
              <a:t>Mal recebido pelos outros</a:t>
            </a:r>
          </a:p>
          <a:p>
            <a:pPr marL="540000" indent="-360000" algn="just">
              <a:buFont typeface="Wingdings" pitchFamily="2" charset="2"/>
              <a:buChar char="ü"/>
            </a:pPr>
            <a:r>
              <a:rPr lang="pt-BR" sz="2000" b="1" dirty="0" smtClean="0"/>
              <a:t>Pertencimento</a:t>
            </a:r>
          </a:p>
          <a:p>
            <a:pPr marL="540000" indent="-360000" algn="just">
              <a:buFont typeface="Wingdings" pitchFamily="2" charset="2"/>
              <a:buChar char="ü"/>
            </a:pPr>
            <a:r>
              <a:rPr lang="pt-BR" sz="2000" b="1" dirty="0" smtClean="0"/>
              <a:t>Empatia</a:t>
            </a:r>
          </a:p>
          <a:p>
            <a:pPr marL="540000" indent="-360000" algn="just">
              <a:buFont typeface="Wingdings" pitchFamily="2" charset="2"/>
              <a:buChar char="ü"/>
            </a:pPr>
            <a:r>
              <a:rPr lang="pt-BR" sz="2000" b="1" dirty="0" smtClean="0"/>
              <a:t>Legitimidade</a:t>
            </a:r>
          </a:p>
          <a:p>
            <a:pPr marL="0" indent="0" algn="just">
              <a:buNone/>
            </a:pPr>
            <a:endParaRPr lang="pt-BR" sz="2000" b="1" dirty="0" smtClean="0"/>
          </a:p>
          <a:p>
            <a:pPr marL="0" indent="0" algn="r">
              <a:buNone/>
            </a:pPr>
            <a:r>
              <a:rPr lang="pt-BR" sz="2000" b="1" dirty="0" smtClean="0"/>
              <a:t>“O patinho se sente uma vítima constante, e paranoico ele pensa que ele sofre e que ninguém faz nada por ele.”</a:t>
            </a:r>
          </a:p>
          <a:p>
            <a:pPr marL="0" indent="0" algn="r">
              <a:buNone/>
            </a:pPr>
            <a:r>
              <a:rPr lang="pt-BR" sz="2000" b="1" dirty="0" smtClean="0"/>
              <a:t>(CARL JUNG, 2008)</a:t>
            </a:r>
          </a:p>
          <a:p>
            <a:pPr marL="0" indent="0" algn="just">
              <a:buNone/>
            </a:pPr>
            <a:endParaRPr lang="pt-BR" sz="2000" b="1" dirty="0" smtClean="0"/>
          </a:p>
          <a:p>
            <a:pPr marL="0" indent="0" algn="just">
              <a:buNone/>
            </a:pPr>
            <a:endParaRPr lang="pt-BR" sz="2000" b="1" dirty="0" smtClean="0"/>
          </a:p>
          <a:p>
            <a:pPr marL="0" indent="0" algn="just">
              <a:buNone/>
            </a:pPr>
            <a:endParaRPr lang="pt-BR" sz="2000" b="1" dirty="0" smtClean="0"/>
          </a:p>
        </p:txBody>
      </p:sp>
      <p:sp>
        <p:nvSpPr>
          <p:cNvPr id="5" name="CaixaDeTexto 4"/>
          <p:cNvSpPr txBox="1"/>
          <p:nvPr/>
        </p:nvSpPr>
        <p:spPr>
          <a:xfrm>
            <a:off x="4842144" y="2315226"/>
            <a:ext cx="39604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pt-BR" sz="3400" dirty="0" smtClean="0"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Identidade</a:t>
            </a:r>
            <a:endParaRPr lang="pt-BR" sz="3400" dirty="0"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4842144" y="3037047"/>
            <a:ext cx="39604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pt-BR" sz="3400" dirty="0" smtClean="0"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Pertencimento</a:t>
            </a:r>
            <a:endParaRPr lang="pt-BR" sz="3400" dirty="0"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842144" y="3757127"/>
            <a:ext cx="39604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pt-BR" sz="3400" dirty="0" smtClean="0"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Empatia</a:t>
            </a:r>
            <a:endParaRPr lang="pt-BR" sz="3400" dirty="0"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 ou não ser, eis a questão...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C:\Users\M.Rubens\Desktop\Projeto Capacitação em Bibliotecas SED\Imagens\duvida-concurseiro.jpg"/>
          <p:cNvPicPr>
            <a:picLocks noChangeAspect="1" noChangeArrowheads="1"/>
          </p:cNvPicPr>
          <p:nvPr/>
        </p:nvPicPr>
        <p:blipFill>
          <a:blip r:embed="rId2" cstate="print">
            <a:lum bright="10000" contrast="5000"/>
          </a:blip>
          <a:srcRect/>
          <a:stretch>
            <a:fillRect/>
          </a:stretch>
        </p:blipFill>
        <p:spPr bwMode="auto">
          <a:xfrm>
            <a:off x="539552" y="1556792"/>
            <a:ext cx="8064896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aixaDeTexto 5"/>
          <p:cNvSpPr txBox="1"/>
          <p:nvPr/>
        </p:nvSpPr>
        <p:spPr>
          <a:xfrm>
            <a:off x="683568" y="5877272"/>
            <a:ext cx="770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/>
              <a:t>Assistir ao Vídeo Cidadania: Crise nas Bibliotecas Escolares</a:t>
            </a:r>
            <a:endParaRPr lang="pt-B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Apresentação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750" y="2060847"/>
            <a:ext cx="8147050" cy="4247877"/>
          </a:xfrm>
        </p:spPr>
        <p:txBody>
          <a:bodyPr/>
          <a:lstStyle/>
          <a:p>
            <a:pPr marL="0" indent="540000" algn="just">
              <a:spcBef>
                <a:spcPts val="400"/>
              </a:spcBef>
              <a:spcAft>
                <a:spcPts val="600"/>
              </a:spcAft>
              <a:buFont typeface="Arial" charset="0"/>
              <a:buNone/>
              <a:defRPr/>
            </a:pPr>
            <a:r>
              <a:rPr lang="pt-BR" sz="1800" b="1" dirty="0" smtClean="0"/>
              <a:t>A Biblioteca Escolar assume atualmente, na escola, um papel preponderante e decisivo no apoio ao ensino-aprendizagem e no processo educativo, em diversos  domínios: no desenvolvimento das literacias, das competências de informação, da consciência cultural e social,  do empoderamento  e ampla visão de mundo. </a:t>
            </a:r>
          </a:p>
          <a:p>
            <a:pPr marL="0" indent="540000" algn="just">
              <a:spcBef>
                <a:spcPts val="400"/>
              </a:spcBef>
              <a:buFont typeface="Arial" charset="0"/>
              <a:buNone/>
              <a:defRPr/>
            </a:pPr>
            <a:r>
              <a:rPr lang="pt-BR" sz="1800" b="1" dirty="0" smtClean="0"/>
              <a:t>Pretende-se com esse curso, oportunizar aos participantes uma visão abrangente do papel e da importância da Biblioteca Escolar como parceira indispensável e indissociável na formação de leitores proficientes e de crianças e jovens conscientes de seu papel individual e coletivo, contribuindo para o sucesso escolar,  educativo e humano.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1066825"/>
            <a:ext cx="8229600" cy="561975"/>
          </a:xfrm>
        </p:spPr>
        <p:txBody>
          <a:bodyPr/>
          <a:lstStyle/>
          <a:p>
            <a:pPr>
              <a:defRPr/>
            </a:pP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Afinal, o que sei e entendo por Biblioteca Escolar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C:\Users\M.Rubens\Desktop\Projeto Capacitação em Bibliotecas SED\Imagens\duvida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624" y="2015672"/>
            <a:ext cx="7753350" cy="371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Conceituando Biblioteca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dirty="0" smtClean="0"/>
              <a:t>A palavra biblioteca é originária do grego bibliotheke, que chegou até nós através da palavra em latim bibliotheca, derivada dos radicais gregos biblio e teca que, respectivamente significam livro e coleção ou depósito. Enfim, etimologicamente, significa depósito de livros </a:t>
            </a:r>
          </a:p>
          <a:p>
            <a:pPr marL="360000" indent="-360000" algn="r">
              <a:spcBef>
                <a:spcPts val="600"/>
              </a:spcBef>
              <a:buNone/>
            </a:pPr>
            <a:r>
              <a:rPr lang="pt-BR" sz="2000" dirty="0" smtClean="0"/>
              <a:t>(CUNHA, 1997)</a:t>
            </a:r>
          </a:p>
          <a:p>
            <a:pPr marL="360000" indent="-36000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pt-BR" sz="2000" dirty="0" smtClean="0"/>
              <a:t>Na definição tradicional do termo, é um espaço físico em que se guardam livros. De maneira mais abrangente, biblioteca é todo espaço destinado a uma coleção de informações, sejam escritas em folhas de papel (livros, monografias, enciclopédias, dicionários, manuais) ou ainda digitalizadas e armazenadas em outros tipos de materiais, tais como CD, fitas, VHS, DVD e bancos de dados.</a:t>
            </a:r>
          </a:p>
          <a:p>
            <a:pPr marL="360000" indent="-36000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Conceito Ideal para Biblioteca/escolar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dirty="0" smtClean="0"/>
              <a:t>“Nem toda coleção de livros é uma biblioteca, do mesmo modo que nem toda biblioteca é apenas uma coleção de livros. Para haver uma biblioteca, no sentido de instituição social, é preciso que haja três pré-requisitos: a </a:t>
            </a:r>
            <a:r>
              <a:rPr lang="pt-BR" sz="2000" b="1" dirty="0" smtClean="0">
                <a:solidFill>
                  <a:schemeClr val="tx2"/>
                </a:solidFill>
              </a:rPr>
              <a:t>intencionalidade</a:t>
            </a:r>
            <a:r>
              <a:rPr lang="pt-BR" sz="2000" dirty="0" smtClean="0"/>
              <a:t> política e social, o </a:t>
            </a:r>
            <a:r>
              <a:rPr lang="pt-BR" sz="2000" b="1" dirty="0" smtClean="0">
                <a:solidFill>
                  <a:schemeClr val="tx2"/>
                </a:solidFill>
              </a:rPr>
              <a:t>acervo</a:t>
            </a:r>
            <a:r>
              <a:rPr lang="pt-BR" sz="2000" dirty="0" smtClean="0"/>
              <a:t> e os meios para sua permanente renovação, o imperativo de </a:t>
            </a:r>
            <a:r>
              <a:rPr lang="pt-BR" sz="2000" b="1" dirty="0" smtClean="0">
                <a:solidFill>
                  <a:schemeClr val="tx2"/>
                </a:solidFill>
              </a:rPr>
              <a:t>organização e sistematização</a:t>
            </a:r>
            <a:r>
              <a:rPr lang="pt-BR" sz="2000" dirty="0" smtClean="0"/>
              <a:t>; uma comunidade de </a:t>
            </a:r>
            <a:r>
              <a:rPr lang="pt-BR" sz="2000" b="1" dirty="0" smtClean="0">
                <a:solidFill>
                  <a:schemeClr val="tx2"/>
                </a:solidFill>
              </a:rPr>
              <a:t>usuários</a:t>
            </a:r>
            <a:r>
              <a:rPr lang="pt-BR" sz="2000" dirty="0" smtClean="0"/>
              <a:t>, efetivos ou potenciais, com necessidades de informação conhecidas ou pressupostas, e, por último, mas não menos importante, o local, o </a:t>
            </a:r>
            <a:r>
              <a:rPr lang="pt-BR" sz="2000" b="1" dirty="0" smtClean="0">
                <a:solidFill>
                  <a:schemeClr val="tx2"/>
                </a:solidFill>
              </a:rPr>
              <a:t>espaço físico </a:t>
            </a:r>
            <a:r>
              <a:rPr lang="pt-BR" sz="2000" dirty="0" smtClean="0"/>
              <a:t>onde se dará o encontro entre os usuários e os </a:t>
            </a:r>
            <a:r>
              <a:rPr lang="pt-BR" sz="2000" b="1" dirty="0" smtClean="0">
                <a:solidFill>
                  <a:schemeClr val="tx2"/>
                </a:solidFill>
              </a:rPr>
              <a:t>serviços</a:t>
            </a:r>
            <a:r>
              <a:rPr lang="pt-BR" sz="2000" dirty="0" smtClean="0"/>
              <a:t> da biblioteca. [...] Em geral define-se biblioteca como um acervo de materiais impressos (livros, periódicos, cartazes, mapas, etc.), ou </a:t>
            </a:r>
            <a:r>
              <a:rPr lang="pt-BR" sz="2000" dirty="0" err="1" smtClean="0"/>
              <a:t>não-impressos</a:t>
            </a:r>
            <a:r>
              <a:rPr lang="pt-BR" sz="2000" dirty="0" smtClean="0"/>
              <a:t>, como filmes cinematográficos, fotografias, fitas sonoras, discos, microformas, </a:t>
            </a:r>
            <a:r>
              <a:rPr lang="pt-BR" sz="2000" dirty="0" err="1" smtClean="0"/>
              <a:t>cederrons</a:t>
            </a:r>
            <a:r>
              <a:rPr lang="pt-BR" sz="2000" dirty="0" smtClean="0"/>
              <a:t>, </a:t>
            </a:r>
            <a:r>
              <a:rPr lang="pt-BR" sz="2000" dirty="0" err="1" smtClean="0"/>
              <a:t>devedês</a:t>
            </a:r>
            <a:r>
              <a:rPr lang="pt-BR" sz="2000" dirty="0" smtClean="0"/>
              <a:t>, programas de computador, etc. e mantidos para leitura, visualização e consulta.”</a:t>
            </a:r>
          </a:p>
          <a:p>
            <a:pPr marL="360000" indent="-360000" algn="r">
              <a:spcBef>
                <a:spcPts val="600"/>
              </a:spcBef>
              <a:buNone/>
            </a:pPr>
            <a:r>
              <a:rPr lang="pt-BR" sz="2000" dirty="0" smtClean="0"/>
              <a:t>(LEMOS, 2005)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Categorias de bibliotecas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É determinado pelas funções e serviços que ela oferece, pela comunidade que atende, e pelo seu vinculo institucional, podendo ser pública ou privada.</a:t>
            </a:r>
          </a:p>
          <a:p>
            <a:pPr marL="358775" indent="0" algn="just">
              <a:spcBef>
                <a:spcPts val="0"/>
              </a:spcBef>
              <a:buNone/>
            </a:pPr>
            <a:endParaRPr lang="pt-BR" sz="1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Biblioteca Nacional - </a:t>
            </a:r>
            <a:r>
              <a:rPr lang="pt-BR" sz="2000" dirty="0" smtClean="0"/>
              <a:t>Preservação da memória nacional.</a:t>
            </a: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Biblioteca Pública - </a:t>
            </a:r>
            <a:r>
              <a:rPr lang="pt-BR" sz="2000" dirty="0" smtClean="0"/>
              <a:t>Atende por meio do seu acervo e de seus serviços, os diferentes interesses de leitura e informação da comunidade em que está localizada, colaborando para ampliar o acesso à informação, à leitura e ao livro, de forma gratuita. Podem ser temática, infantil e especial.</a:t>
            </a: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Biblioteca Comunitária - </a:t>
            </a:r>
            <a:r>
              <a:rPr lang="pt-BR" sz="2000" dirty="0" smtClean="0"/>
              <a:t>Espaço de incentivo à leitura e acesso ao livro, criada pela comunidade local e sem vínculo com o Estado.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Biblioteca Escolar </a:t>
            </a:r>
            <a:r>
              <a:rPr lang="pt-BR" sz="2000" b="1" dirty="0" smtClean="0"/>
              <a:t>- </a:t>
            </a:r>
            <a:r>
              <a:rPr lang="pt-BR" sz="2000" dirty="0" smtClean="0">
                <a:solidFill>
                  <a:schemeClr val="tx2"/>
                </a:solidFill>
              </a:rPr>
              <a:t>Atende os interesses de leitura e informação da sua comunidade e trabalha em consonância com o projeto pedagógico da escola a qual está inserida</a:t>
            </a:r>
          </a:p>
          <a:p>
            <a:pPr marL="360000" indent="-36000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  <p:sp>
        <p:nvSpPr>
          <p:cNvPr id="7" name="CaixaDeTexto 6"/>
          <p:cNvSpPr txBox="1"/>
          <p:nvPr/>
        </p:nvSpPr>
        <p:spPr>
          <a:xfrm>
            <a:off x="6689948" y="6123379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b="1" dirty="0" smtClean="0">
                <a:latin typeface="+mn-lt"/>
              </a:rPr>
              <a:t>Fonte: FONSECA, 2007.</a:t>
            </a:r>
            <a:endParaRPr lang="pt-BR" sz="1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Categorias de bibliotecas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Biblioteca Universitária - </a:t>
            </a:r>
            <a:r>
              <a:rPr lang="pt-BR" sz="2000" dirty="0" smtClean="0"/>
              <a:t>Visa atender ao ensino, pesquisa e extensão por meio de seu acervo e dos seus serviços. Vinculada a uma unidade de ensino superior pública ou privada. A Biblioteca Universitária dá continuidade ao trabalho iniciado pela Biblioteca Escolar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Biblioteca Especializada - </a:t>
            </a:r>
            <a:r>
              <a:rPr lang="pt-BR" sz="2000" dirty="0" smtClean="0"/>
              <a:t>Voltada a um campo específico do conhecimento. Seu acervo e seus serviços atendem às necessidades de informação e pesquisa de usuários interessados em uma ou mais áreas específicas do conhecimento. </a:t>
            </a: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Biblioteca/Centro de Referência - </a:t>
            </a:r>
            <a:r>
              <a:rPr lang="pt-BR" sz="2000" dirty="0" smtClean="0"/>
              <a:t>Bibliotecas especializadas que atuam com o foco no acesso, disseminação, produção e utilização da informação para um determinado público. </a:t>
            </a: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Pontos de Leitura - </a:t>
            </a:r>
            <a:r>
              <a:rPr lang="pt-BR" sz="2000" dirty="0" smtClean="0"/>
              <a:t>Espaços de incentivo à leitura e acesso ao livro, criados em comunidades, fabricas, hospitais, presídios e instituições em geral, </a:t>
            </a: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  <p:sp>
        <p:nvSpPr>
          <p:cNvPr id="7" name="CaixaDeTexto 6"/>
          <p:cNvSpPr txBox="1"/>
          <p:nvPr/>
        </p:nvSpPr>
        <p:spPr>
          <a:xfrm>
            <a:off x="6689948" y="6123379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b="1" dirty="0" smtClean="0">
                <a:latin typeface="+mn-lt"/>
              </a:rPr>
              <a:t>Fonte: FONSECA,2007.</a:t>
            </a:r>
            <a:endParaRPr lang="pt-BR" sz="1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Conceituando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dirty="0" smtClean="0"/>
              <a:t>É o espaço que “[...] promove serviços de apoio à aprendizagem e livros aos membros da comunidade escolar, oferecendo-lhes a possibilidade de se tornarem pensadores críticos e efetivos da informação, em todos os formatos e meios”, ou seja, competentes em informação.</a:t>
            </a:r>
          </a:p>
          <a:p>
            <a:pPr marL="0" indent="0" algn="r">
              <a:spcBef>
                <a:spcPts val="600"/>
              </a:spcBef>
              <a:buNone/>
            </a:pPr>
            <a:r>
              <a:rPr lang="pt-BR" sz="2000" dirty="0" smtClean="0"/>
              <a:t>(MANIFESTO DA UNESCO/IFLA, 2006)</a:t>
            </a:r>
          </a:p>
          <a:p>
            <a:pPr marL="0" indent="0" algn="r">
              <a:spcBef>
                <a:spcPts val="600"/>
              </a:spcBef>
              <a:buNone/>
            </a:pPr>
            <a:endParaRPr lang="pt-BR" sz="2000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pt-BR" sz="2000" dirty="0" smtClean="0"/>
              <a:t>É o centro dinâmico de informação da escola, que permeia o seu contexto e o processo ensino-aprendizagem, interagindo com a sala de aula, que dispõe de recursos informacionais adequados (bibliográficos e multimeios), provindos de rigorosos critérios e seleção, dando acesso ao pluralismo de ideias e saberes.</a:t>
            </a:r>
          </a:p>
          <a:p>
            <a:pPr marL="360000" indent="0" algn="r">
              <a:spcBef>
                <a:spcPts val="600"/>
              </a:spcBef>
              <a:buNone/>
            </a:pPr>
            <a:r>
              <a:rPr lang="pt-BR" sz="2000" dirty="0" smtClean="0"/>
              <a:t>(ANTUNES, 1998)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Conceituando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MISSÃO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“Promover serviços de apoio à aprendizagem e livros aos membros da comunidade escolar, oferecendo-lhes a possibilidade de se tornarem pensadores críticos e efetivos usuários da informação, em todos os formatos e meios.”</a:t>
            </a:r>
          </a:p>
          <a:p>
            <a:pPr marL="0" indent="0" algn="r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r">
              <a:spcBef>
                <a:spcPts val="600"/>
              </a:spcBef>
              <a:buNone/>
            </a:pPr>
            <a:r>
              <a:rPr lang="pt-BR" sz="2000" b="1" dirty="0" smtClean="0"/>
              <a:t>(MANIFESTO DA UNESCO/IFLA, 2006)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Conceituando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58775" indent="-358775" algn="just">
              <a:spcBef>
                <a:spcPts val="600"/>
              </a:spcBef>
              <a:buNone/>
            </a:pPr>
            <a:r>
              <a:rPr lang="pt-BR" sz="2000" b="1" dirty="0" smtClean="0"/>
              <a:t>FUNÇÃO</a:t>
            </a:r>
          </a:p>
          <a:p>
            <a:pPr marL="360000" indent="360000" algn="just">
              <a:spcBef>
                <a:spcPts val="600"/>
              </a:spcBef>
              <a:buNone/>
            </a:pPr>
            <a:endParaRPr lang="pt-BR" sz="2000" dirty="0" smtClean="0"/>
          </a:p>
          <a:p>
            <a:pPr marL="360000" indent="-360000" algn="just">
              <a:spcBef>
                <a:spcPts val="600"/>
              </a:spcBef>
            </a:pPr>
            <a:r>
              <a:rPr lang="pt-BR" sz="2000" b="1" dirty="0" smtClean="0"/>
              <a:t>Informação</a:t>
            </a:r>
            <a:r>
              <a:rPr lang="pt-BR" sz="2000" dirty="0" smtClean="0"/>
              <a:t> - fornecer  informação de confiança, rápida e acessível; oferecer orientação na localização, seleção e utilização de  informação;</a:t>
            </a:r>
          </a:p>
          <a:p>
            <a:pPr marL="360000" indent="-360000" algn="just">
              <a:spcBef>
                <a:spcPts val="600"/>
              </a:spcBef>
            </a:pPr>
            <a:r>
              <a:rPr lang="pt-BR" sz="2000" b="1" dirty="0" smtClean="0"/>
              <a:t>Educação</a:t>
            </a:r>
            <a:r>
              <a:rPr lang="pt-BR" sz="2000" dirty="0" smtClean="0"/>
              <a:t> - promover a integração da informação no currículo escolar; facilitar o alargamento compreensivo da informação recolhida; promover educação contínua e a pesquisa escolar; </a:t>
            </a:r>
          </a:p>
          <a:p>
            <a:pPr marL="360000" indent="-360000" algn="just">
              <a:spcBef>
                <a:spcPts val="600"/>
              </a:spcBef>
            </a:pPr>
            <a:r>
              <a:rPr lang="pt-BR" sz="2000" b="1" dirty="0" smtClean="0"/>
              <a:t>Cultura </a:t>
            </a:r>
            <a:r>
              <a:rPr lang="pt-BR" sz="2000" dirty="0" smtClean="0"/>
              <a:t>- apoio da experiência estética, orientação na apreciação de artes e encorajamento da criatividade e o incentivo à leitura;</a:t>
            </a:r>
          </a:p>
          <a:p>
            <a:pPr marL="360000" indent="-360000" algn="just">
              <a:spcBef>
                <a:spcPts val="600"/>
              </a:spcBef>
            </a:pPr>
            <a:r>
              <a:rPr lang="pt-BR" sz="2000" b="1" dirty="0" smtClean="0"/>
              <a:t>Recreio</a:t>
            </a:r>
            <a:r>
              <a:rPr lang="pt-BR" sz="2000" dirty="0" smtClean="0"/>
              <a:t> - oferecer um espaço lúdico que permita uma utilização útil do tempo de lazer, através da apresentação  de materiais e  programas de valor recreativo.</a:t>
            </a:r>
          </a:p>
          <a:p>
            <a:pPr marL="360000" indent="360000" algn="just">
              <a:spcBef>
                <a:spcPts val="600"/>
              </a:spcBef>
              <a:buNone/>
            </a:pPr>
            <a:endParaRPr lang="pt-B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Conceituando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OBJETIVOS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Os principais objetivos das bibliotecas escolares são fornecer e explorar informação organizada a fim de ajudar a alargar o conhecimento de base de cada aluno individualmente, e preparar os estudantes a manusearem informação com destreza para os auxiliar a procurar e utilizar informação na sua vida futura de forma a desenvolver suas competências.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r">
              <a:spcBef>
                <a:spcPts val="600"/>
              </a:spcBef>
              <a:buNone/>
            </a:pPr>
            <a:r>
              <a:rPr lang="pt-BR" sz="2000" b="1" dirty="0" smtClean="0"/>
              <a:t>(MANIFESTO DA UNESCO/IFLA, 2006)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Conceituando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PORTANTO,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buNone/>
              <a:defRPr/>
            </a:pPr>
            <a:r>
              <a:rPr lang="pt-BR" sz="2000" b="1" dirty="0" smtClean="0"/>
              <a:t>“Se a biblioteca da escola estiver bem estruturada, tanto física, quanto pedagogicamente, servirá à comunidade escolar como um todo (alunos, professores, pais e toda comunidade) emanando inúmeras possibilidades de conhecer, de sedimentar o que se sabe e principalmente de refletir e ampliar a compreensão de mundo pelos alunos.” </a:t>
            </a:r>
          </a:p>
          <a:p>
            <a:pPr marL="5735638" indent="0" algn="r">
              <a:spcBef>
                <a:spcPts val="1200"/>
              </a:spcBef>
              <a:buNone/>
              <a:defRPr/>
            </a:pPr>
            <a:endParaRPr lang="pt-BR" sz="1800" b="1" dirty="0" smtClean="0"/>
          </a:p>
          <a:p>
            <a:pPr marL="5735638" indent="0" algn="r">
              <a:spcBef>
                <a:spcPts val="1200"/>
              </a:spcBef>
              <a:buNone/>
              <a:defRPr/>
            </a:pPr>
            <a:r>
              <a:rPr lang="pt-BR" sz="1800" b="1" dirty="0" smtClean="0"/>
              <a:t>(SOUZA, 2009)</a:t>
            </a:r>
            <a:endParaRPr lang="pt-BR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Objetivos da Aula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750" y="1844824"/>
            <a:ext cx="8147050" cy="4392488"/>
          </a:xfrm>
        </p:spPr>
        <p:txBody>
          <a:bodyPr/>
          <a:lstStyle/>
          <a:p>
            <a:pPr marL="360000" indent="-360000" algn="just">
              <a:spcBef>
                <a:spcPts val="4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pt-BR" sz="2000" b="1" dirty="0" smtClean="0"/>
              <a:t>Conhecer bases históricas da constituição das bibliotecas e das bibliotecas escolares;</a:t>
            </a:r>
          </a:p>
          <a:p>
            <a:pPr marL="360000" indent="-360000" algn="just">
              <a:spcBef>
                <a:spcPts val="4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pt-BR" sz="2000" b="1" dirty="0" smtClean="0"/>
              <a:t>Refletir sobre o contexto da situação das bibliotecas escolares no Brasil;</a:t>
            </a:r>
          </a:p>
          <a:p>
            <a:pPr marL="360000" indent="-360000" algn="just">
              <a:spcBef>
                <a:spcPts val="4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pt-BR" sz="2000" b="1" dirty="0" smtClean="0"/>
              <a:t>Conhecer os conceitos, missão e função da biblioteca escolar;</a:t>
            </a:r>
          </a:p>
          <a:p>
            <a:pPr marL="360000" indent="-360000" algn="just">
              <a:spcBef>
                <a:spcPts val="4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pt-BR" sz="2000" b="1" dirty="0" smtClean="0"/>
              <a:t>Refletir sobre a biblioteca como uma organização, permitindo um entendimento sobre a dinâmica de sua organização e funcionamento;</a:t>
            </a:r>
          </a:p>
          <a:p>
            <a:pPr marL="360000" indent="-360000" algn="just">
              <a:spcBef>
                <a:spcPts val="4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pt-BR" sz="2000" b="1" dirty="0" smtClean="0"/>
              <a:t>Compreender sobre quem é quem na gestão da biblioteca escolar e o papel de cada ator nesse espaço;</a:t>
            </a:r>
          </a:p>
          <a:p>
            <a:pPr marL="360000" indent="-360000" algn="just">
              <a:spcBef>
                <a:spcPts val="4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pt-BR" sz="2000" b="1" dirty="0" smtClean="0"/>
              <a:t>Refletir sobre o papel da biblioteca escolar no contexto educacional e os aspectos que compõe sua função educativa;</a:t>
            </a:r>
          </a:p>
          <a:p>
            <a:pPr marL="360000" indent="-360000" algn="just">
              <a:spcBef>
                <a:spcPts val="4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pt-BR" sz="2000" b="1" dirty="0" smtClean="0"/>
              <a:t>Conhecer sobre as políticas publicas para bibliotecas escolares.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Conceituando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Três Elementos que Formam a Biblioteca 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  <p:sp>
        <p:nvSpPr>
          <p:cNvPr id="5" name="CaixaDeTexto 4"/>
          <p:cNvSpPr txBox="1"/>
          <p:nvPr/>
        </p:nvSpPr>
        <p:spPr>
          <a:xfrm>
            <a:off x="6228184" y="3615407"/>
            <a:ext cx="21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+mn-lt"/>
              </a:rPr>
              <a:t>ESPAÇO FÍSICO</a:t>
            </a:r>
            <a:endParaRPr lang="pt-BR" sz="2400" dirty="0">
              <a:ln w="10541" cmpd="sng">
                <a:solidFill>
                  <a:schemeClr val="tx1"/>
                </a:solidFill>
                <a:prstDash val="solid"/>
              </a:ln>
              <a:latin typeface="+mn-lt"/>
            </a:endParaRPr>
          </a:p>
        </p:txBody>
      </p:sp>
      <p:pic>
        <p:nvPicPr>
          <p:cNvPr id="1028" name="Picture 4" descr="C:\Users\M.Rubens\Desktop\Projeto Capacitação em Bibliotecas SED\Imagens\NOTA-2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00642"/>
            <a:ext cx="5220000" cy="34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Conceituando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Três Elementos que Formam a Biblioteca 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  <p:sp>
        <p:nvSpPr>
          <p:cNvPr id="8" name="CaixaDeTexto 7"/>
          <p:cNvSpPr txBox="1"/>
          <p:nvPr/>
        </p:nvSpPr>
        <p:spPr>
          <a:xfrm>
            <a:off x="6228184" y="3615407"/>
            <a:ext cx="21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+mn-lt"/>
              </a:rPr>
              <a:t>ACERVO</a:t>
            </a:r>
            <a:endParaRPr lang="pt-BR" sz="2400" dirty="0">
              <a:ln w="10541" cmpd="sng">
                <a:solidFill>
                  <a:schemeClr val="tx1"/>
                </a:solidFill>
                <a:prstDash val="solid"/>
              </a:ln>
              <a:latin typeface="+mn-lt"/>
            </a:endParaRPr>
          </a:p>
        </p:txBody>
      </p:sp>
      <p:pic>
        <p:nvPicPr>
          <p:cNvPr id="3074" name="Picture 2" descr="C:\Users\M.Rubens\Desktop\Projeto Capacitação em Bibliotecas SED\Imagens\FFLCH_Biblioteca_202-15_Foto-Cecília-Bastos-86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82788"/>
            <a:ext cx="5220000" cy="34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Conceituando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Três Elementos que Formam a Biblioteca 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  <p:pic>
        <p:nvPicPr>
          <p:cNvPr id="7" name="Picture 2" descr="C:\Users\M.Rubens\Desktop\Projeto Capacitação em Bibliotecas SED\Imagens\equipe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401838"/>
            <a:ext cx="5220000" cy="34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CaixaDeTexto 7"/>
          <p:cNvSpPr txBox="1"/>
          <p:nvPr/>
        </p:nvSpPr>
        <p:spPr>
          <a:xfrm>
            <a:off x="6228184" y="3615407"/>
            <a:ext cx="2376000" cy="46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+mn-lt"/>
              </a:rPr>
              <a:t>EQUIPE/PESSOAL</a:t>
            </a:r>
            <a:endParaRPr lang="pt-BR" sz="2400" dirty="0">
              <a:ln w="10541" cmpd="sng">
                <a:solidFill>
                  <a:schemeClr val="tx1"/>
                </a:solidFill>
                <a:prstDash val="solid"/>
              </a:ln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Conceituando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1900" b="1" dirty="0" smtClean="0"/>
              <a:t>O FOCO DEVE ESTAR NO ATENDIMENTO DAS NECESSIDADES INFORMACIONAIS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19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1900" b="1" dirty="0" smtClean="0"/>
          </a:p>
        </p:txBody>
      </p:sp>
      <p:sp>
        <p:nvSpPr>
          <p:cNvPr id="8" name="CaixaDeTexto 7"/>
          <p:cNvSpPr txBox="1"/>
          <p:nvPr/>
        </p:nvSpPr>
        <p:spPr>
          <a:xfrm>
            <a:off x="6228184" y="3615407"/>
            <a:ext cx="25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+mn-lt"/>
              </a:rPr>
              <a:t>USUÁRIO/CLIENTE</a:t>
            </a:r>
            <a:endParaRPr lang="pt-BR" sz="2400" dirty="0">
              <a:ln w="10541" cmpd="sng">
                <a:solidFill>
                  <a:schemeClr val="tx1"/>
                </a:solidFill>
                <a:prstDash val="solid"/>
              </a:ln>
              <a:latin typeface="+mn-lt"/>
            </a:endParaRPr>
          </a:p>
        </p:txBody>
      </p:sp>
      <p:pic>
        <p:nvPicPr>
          <p:cNvPr id="2050" name="Picture 2" descr="C:\Users\M.Rubens\Desktop\Projeto Capacitação em Bibliotecas SED\Imagens\Criancas-lendo-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86980"/>
            <a:ext cx="5220000" cy="34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Biblioteca Escolar como Organização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endParaRPr lang="pt-BR" sz="2000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“É um dispositivo dinâmico, complexo, constituído por elementos heterogêneos: arquitetura e ambiente, técnicas e tecnologias, processos e produtos, regras e regulamentos, conteúdos materiais e imateriais, responsáveis por sobrepor significados aos significados por ela guardados, constituindo-se elementos de sua natureza.”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r">
              <a:spcBef>
                <a:spcPts val="600"/>
              </a:spcBef>
              <a:buNone/>
            </a:pPr>
            <a:r>
              <a:rPr lang="pt-BR" sz="2000" b="1" dirty="0" smtClean="0"/>
              <a:t>(PIERUCCINI, 2010)</a:t>
            </a:r>
          </a:p>
          <a:p>
            <a:pPr marL="0" indent="0" algn="r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r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4320000" indent="0" algn="just">
              <a:spcBef>
                <a:spcPts val="0"/>
              </a:spcBef>
              <a:buNone/>
            </a:pPr>
            <a:endParaRPr lang="pt-BR" sz="2000" b="1" dirty="0" smtClean="0"/>
          </a:p>
          <a:p>
            <a:pPr marL="4320000" indent="0" algn="just">
              <a:spcBef>
                <a:spcPts val="0"/>
              </a:spcBef>
              <a:buNone/>
            </a:pPr>
            <a:endParaRPr lang="pt-BR" sz="1000" b="1" dirty="0" smtClean="0"/>
          </a:p>
          <a:p>
            <a:pPr marL="4320000" indent="0" algn="just">
              <a:spcBef>
                <a:spcPts val="0"/>
              </a:spcBef>
              <a:buNone/>
            </a:pPr>
            <a:r>
              <a:rPr lang="pt-BR" sz="2000" b="1" dirty="0" smtClean="0"/>
              <a:t>Compreende a ideia de um conjunto de recursos estruturados (humanos, materiais, financeiros, informacionais) regidos por regulamentos e normas com a função de alcançar metas e realizar os objetivos (produtos, serviços) propostos. </a:t>
            </a:r>
          </a:p>
          <a:p>
            <a:pPr marL="4320000" indent="0" algn="just">
              <a:spcBef>
                <a:spcPts val="1200"/>
              </a:spcBef>
              <a:buNone/>
            </a:pPr>
            <a:endParaRPr lang="pt-BR" sz="2000" b="1" dirty="0" smtClean="0"/>
          </a:p>
          <a:p>
            <a:pPr marL="0" indent="0" algn="r">
              <a:spcBef>
                <a:spcPts val="600"/>
              </a:spcBef>
              <a:buNone/>
            </a:pPr>
            <a:r>
              <a:rPr lang="pt-BR" sz="2000" b="1" dirty="0" smtClean="0"/>
              <a:t>(BENINE; PINHEIRO, 2010)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  <p:sp>
        <p:nvSpPr>
          <p:cNvPr id="7" name="Título 1"/>
          <p:cNvSpPr txBox="1">
            <a:spLocks/>
          </p:cNvSpPr>
          <p:nvPr/>
        </p:nvSpPr>
        <p:spPr bwMode="auto">
          <a:xfrm>
            <a:off x="457200" y="7064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 Biblioteca Escolar como Organização</a:t>
            </a: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 descr="C:\Users\M.Rubens\Desktop\Projeto Capacitação em Bibliotecas SED\Imagens\improve-business-organiz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47848"/>
            <a:ext cx="3960440" cy="2628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tângulo 7"/>
          <p:cNvSpPr/>
          <p:nvPr/>
        </p:nvSpPr>
        <p:spPr>
          <a:xfrm>
            <a:off x="1259632" y="4068128"/>
            <a:ext cx="244827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15000" b="1" dirty="0" smtClean="0">
                <a:ln w="12700">
                  <a:solidFill>
                    <a:schemeClr val="tx2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pt-BR" sz="15000" b="1" dirty="0">
              <a:ln w="12700">
                <a:solidFill>
                  <a:schemeClr val="tx2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buNone/>
            </a:pPr>
            <a:r>
              <a:rPr lang="pt-BR" sz="2000" b="1" dirty="0" smtClean="0"/>
              <a:t>Para Maciel e Mendonça (1998),</a:t>
            </a:r>
          </a:p>
          <a:p>
            <a:pPr marL="0" indent="0" algn="just">
              <a:spcBef>
                <a:spcPts val="0"/>
              </a:spcBef>
              <a:buNone/>
            </a:pPr>
            <a:endParaRPr lang="pt-BR" sz="1000" b="1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pt-BR" sz="2000" dirty="0" smtClean="0"/>
              <a:t>Antes de qualquer definição sobre estrutura há que determinar a </a:t>
            </a:r>
            <a:r>
              <a:rPr lang="pt-BR" sz="2000" b="1" dirty="0" smtClean="0"/>
              <a:t>MISSÃO</a:t>
            </a:r>
            <a:r>
              <a:rPr lang="pt-BR" sz="2000" dirty="0" smtClean="0"/>
              <a:t> da biblioteca e os </a:t>
            </a:r>
            <a:r>
              <a:rPr lang="pt-BR" sz="2000" b="1" dirty="0" smtClean="0"/>
              <a:t>OBJETIVOS</a:t>
            </a:r>
            <a:r>
              <a:rPr lang="pt-BR" sz="2000" dirty="0" smtClean="0"/>
              <a:t> implícitos nessa missão. A estruturação de uma unidade de informação pressupõe a definição de sua missão e objetivos temporais que, por sua vez, exigem a análise de prioridades. Qual objetivo deverá ser atingido no curto prazo, qual no médio prazo e quais deles só poderão ser alcançados no longo prazo? Só depois disso é possível pensar nos recursos e na estrutura organizacional necessária para o alcance dos objetivos. </a:t>
            </a:r>
          </a:p>
          <a:p>
            <a:pPr marL="0" indent="0" algn="just">
              <a:spcBef>
                <a:spcPts val="0"/>
              </a:spcBef>
              <a:buNone/>
            </a:pPr>
            <a:endParaRPr lang="pt-BR" sz="1000" b="1" dirty="0" smtClean="0"/>
          </a:p>
          <a:p>
            <a:pPr marL="0" indent="0" algn="ctr">
              <a:spcBef>
                <a:spcPts val="1200"/>
              </a:spcBef>
              <a:buNone/>
            </a:pPr>
            <a:r>
              <a:rPr lang="pt-BR" sz="2000" b="1" dirty="0" smtClean="0">
                <a:solidFill>
                  <a:srgbClr val="FF0000"/>
                </a:solidFill>
              </a:rPr>
              <a:t>Definir a missão e objetivos implica, portanto, em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pt-BR" sz="2000" b="1" dirty="0" smtClean="0">
                <a:solidFill>
                  <a:srgbClr val="FF0000"/>
                </a:solidFill>
              </a:rPr>
              <a:t> definir o próprio sistema.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 bwMode="auto">
          <a:xfrm>
            <a:off x="457200" y="7064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 Biblioteca Escolar como Organização</a:t>
            </a: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buNone/>
            </a:pPr>
            <a:r>
              <a:rPr lang="pt-BR" sz="2000" b="1" dirty="0" smtClean="0"/>
              <a:t>Toda Organização possui uma Identidade Institucional que lhe confere personalidade, representada nos conceitos de MISSÃO, VISÃO, VALORES e OBJETIVOS, na qual os clientes percebem seu valor.</a:t>
            </a:r>
          </a:p>
          <a:p>
            <a:pPr marL="0" indent="0" algn="just">
              <a:spcBef>
                <a:spcPts val="1200"/>
              </a:spcBef>
              <a:buNone/>
            </a:pPr>
            <a:endParaRPr lang="pt-BR" sz="800" b="1" dirty="0" smtClean="0"/>
          </a:p>
          <a:p>
            <a:pPr algn="ctr">
              <a:buNone/>
            </a:pPr>
            <a:r>
              <a:rPr lang="pt-BR" sz="2000" dirty="0" smtClean="0"/>
              <a:t>Esse trinômio responde às questões:</a:t>
            </a:r>
          </a:p>
          <a:p>
            <a:pPr algn="ctr">
              <a:buNone/>
            </a:pPr>
            <a:r>
              <a:rPr lang="pt-BR" sz="2000" dirty="0" smtClean="0"/>
              <a:t>O que a organização </a:t>
            </a:r>
            <a:r>
              <a:rPr lang="pt-BR" sz="2000" b="1" dirty="0" smtClean="0"/>
              <a:t>faz</a:t>
            </a:r>
            <a:r>
              <a:rPr lang="pt-BR" sz="2000" dirty="0" smtClean="0"/>
              <a:t>, </a:t>
            </a:r>
            <a:r>
              <a:rPr lang="pt-BR" sz="2000" b="1" dirty="0" smtClean="0"/>
              <a:t>deseja ser</a:t>
            </a:r>
            <a:r>
              <a:rPr lang="pt-BR" sz="2000" dirty="0" smtClean="0"/>
              <a:t> e em que </a:t>
            </a:r>
            <a:r>
              <a:rPr lang="pt-BR" sz="2000" b="1" dirty="0" smtClean="0"/>
              <a:t>acredita e valoriza</a:t>
            </a:r>
            <a:r>
              <a:rPr lang="pt-BR" sz="2000" dirty="0" smtClean="0"/>
              <a:t>?</a:t>
            </a:r>
          </a:p>
          <a:p>
            <a:pPr marL="0" indent="0" algn="just">
              <a:spcBef>
                <a:spcPts val="1200"/>
              </a:spcBef>
              <a:buNone/>
            </a:pPr>
            <a:endParaRPr lang="pt-BR" sz="2000" b="1" dirty="0" smtClean="0"/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  <p:sp>
        <p:nvSpPr>
          <p:cNvPr id="7" name="Título 1"/>
          <p:cNvSpPr txBox="1">
            <a:spLocks/>
          </p:cNvSpPr>
          <p:nvPr/>
        </p:nvSpPr>
        <p:spPr bwMode="auto">
          <a:xfrm>
            <a:off x="457200" y="7064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 Biblioteca Escolar como Organização</a:t>
            </a: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Diagrama 8"/>
          <p:cNvGraphicFramePr/>
          <p:nvPr/>
        </p:nvGraphicFramePr>
        <p:xfrm>
          <a:off x="1259632" y="3293368"/>
          <a:ext cx="6552728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CaixaDeTexto 9"/>
          <p:cNvSpPr txBox="1"/>
          <p:nvPr/>
        </p:nvSpPr>
        <p:spPr>
          <a:xfrm>
            <a:off x="4932040" y="3913311"/>
            <a:ext cx="342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/>
              <a:t>(o que fazemos e para que existimos)</a:t>
            </a:r>
            <a:endParaRPr lang="pt-BR" sz="12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215840" y="5282198"/>
            <a:ext cx="291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b="1" dirty="0" smtClean="0"/>
              <a:t>(o que queremos para o futuro </a:t>
            </a:r>
          </a:p>
          <a:p>
            <a:pPr algn="r"/>
            <a:r>
              <a:rPr lang="pt-BR" sz="1200" b="1" dirty="0" smtClean="0"/>
              <a:t>da instituição)</a:t>
            </a:r>
            <a:endParaRPr lang="pt-BR" sz="1200" b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5688504" y="5055567"/>
            <a:ext cx="331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/>
              <a:t>(</a:t>
            </a:r>
            <a:r>
              <a:rPr lang="pt-BR" sz="1200" dirty="0" smtClean="0"/>
              <a:t>em que acreditamos e o que praticamos</a:t>
            </a:r>
            <a:r>
              <a:rPr lang="pt-BR" sz="1200" b="1" dirty="0" smtClean="0"/>
              <a:t> que fazemos e para que existimos)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Graphic spid="9" grpId="0">
        <p:bldAsOne/>
      </p:bldGraphic>
      <p:bldP spid="10" grpId="0"/>
      <p:bldP spid="11" grpId="0"/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 bwMode="auto">
          <a:xfrm>
            <a:off x="457200" y="7064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 Biblioteca Escolar como Organização</a:t>
            </a: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 descr="C:\Users\M.Rubens\Desktop\Projeto Capacitação em Bibliotecas SED\Imagens\missa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518" y="1484784"/>
            <a:ext cx="7762825" cy="4826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 bwMode="auto">
          <a:xfrm>
            <a:off x="457200" y="7064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 Biblioteca Escolar como Organização</a:t>
            </a: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 descr="F:\BCS - verificar\Missao e Visa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7236000" cy="4932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Módulo I – Aula 1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750" y="1484313"/>
            <a:ext cx="8147050" cy="4824412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pt-BR" sz="2000" b="1" dirty="0" smtClean="0"/>
              <a:t>APRESENTAÇÃO</a:t>
            </a:r>
          </a:p>
          <a:p>
            <a:pPr>
              <a:spcBef>
                <a:spcPts val="0"/>
              </a:spcBef>
              <a:buFont typeface="Arial" charset="0"/>
              <a:buNone/>
              <a:defRPr/>
            </a:pPr>
            <a:endParaRPr lang="pt-BR" sz="800" b="1" dirty="0" smtClean="0"/>
          </a:p>
          <a:p>
            <a:pPr indent="-165100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dirty="0" smtClean="0"/>
              <a:t>Conhecendo o perfil dos participantes</a:t>
            </a:r>
          </a:p>
          <a:p>
            <a:pPr indent="-16510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800" b="1" dirty="0" smtClean="0"/>
          </a:p>
          <a:p>
            <a:pPr>
              <a:buFont typeface="Arial" charset="0"/>
              <a:buNone/>
              <a:defRPr/>
            </a:pPr>
            <a:r>
              <a:rPr lang="pt-BR" sz="2000" b="1" dirty="0" smtClean="0"/>
              <a:t>INTRODUÇÃO A BIBLIOTECA ESCOLAR</a:t>
            </a:r>
            <a:endParaRPr lang="pt-BR" sz="2000" dirty="0" smtClean="0"/>
          </a:p>
          <a:p>
            <a:pPr>
              <a:spcBef>
                <a:spcPts val="0"/>
              </a:spcBef>
              <a:buFont typeface="Arial" charset="0"/>
              <a:buNone/>
              <a:defRPr/>
            </a:pPr>
            <a:endParaRPr lang="pt-BR" sz="800" dirty="0" smtClean="0"/>
          </a:p>
          <a:p>
            <a:pPr indent="-165100">
              <a:spcBef>
                <a:spcPts val="0"/>
              </a:spcBef>
              <a:spcAft>
                <a:spcPts val="600"/>
              </a:spcAft>
              <a:defRPr/>
            </a:pPr>
            <a:r>
              <a:rPr lang="pt-BR" sz="2000" dirty="0" smtClean="0"/>
              <a:t>Breve histórico das bibliotecas</a:t>
            </a:r>
          </a:p>
          <a:p>
            <a:pPr indent="-165100">
              <a:spcBef>
                <a:spcPts val="0"/>
              </a:spcBef>
              <a:spcAft>
                <a:spcPts val="600"/>
              </a:spcAft>
              <a:defRPr/>
            </a:pPr>
            <a:r>
              <a:rPr lang="pt-BR" sz="2000" dirty="0" smtClean="0"/>
              <a:t>Histórico das bibliotecas no Brasil</a:t>
            </a:r>
          </a:p>
          <a:p>
            <a:pPr indent="-165100">
              <a:spcBef>
                <a:spcPts val="0"/>
              </a:spcBef>
              <a:spcAft>
                <a:spcPts val="600"/>
              </a:spcAft>
              <a:defRPr/>
            </a:pPr>
            <a:r>
              <a:rPr lang="pt-BR" sz="2000" dirty="0" smtClean="0"/>
              <a:t>Histórico das bibliotecas escolares no Brasil</a:t>
            </a:r>
          </a:p>
          <a:p>
            <a:pPr indent="-165100">
              <a:spcBef>
                <a:spcPts val="0"/>
              </a:spcBef>
              <a:spcAft>
                <a:spcPts val="600"/>
              </a:spcAft>
              <a:defRPr/>
            </a:pPr>
            <a:r>
              <a:rPr lang="pt-BR" sz="2000" dirty="0" smtClean="0"/>
              <a:t>Cenário das bibliotecas escolares no Brasil e no MS</a:t>
            </a:r>
          </a:p>
          <a:p>
            <a:pPr indent="-165100">
              <a:spcBef>
                <a:spcPts val="0"/>
              </a:spcBef>
              <a:spcAft>
                <a:spcPts val="600"/>
              </a:spcAft>
              <a:defRPr/>
            </a:pPr>
            <a:r>
              <a:rPr lang="pt-BR" sz="2000" dirty="0" smtClean="0"/>
              <a:t>Conceituando a biblioteca escolar</a:t>
            </a:r>
          </a:p>
          <a:p>
            <a:pPr indent="-165100">
              <a:spcBef>
                <a:spcPts val="0"/>
              </a:spcBef>
              <a:spcAft>
                <a:spcPts val="600"/>
              </a:spcAft>
              <a:defRPr/>
            </a:pPr>
            <a:r>
              <a:rPr lang="pt-BR" sz="2000" dirty="0" smtClean="0"/>
              <a:t>Quem é quem na biblioteca escolar</a:t>
            </a:r>
          </a:p>
          <a:p>
            <a:pPr indent="-165100">
              <a:spcBef>
                <a:spcPts val="0"/>
              </a:spcBef>
              <a:spcAft>
                <a:spcPts val="600"/>
              </a:spcAft>
              <a:defRPr/>
            </a:pPr>
            <a:r>
              <a:rPr lang="pt-BR" sz="2000" dirty="0" smtClean="0"/>
              <a:t>O papel da biblioteca escolar no contexto educacional</a:t>
            </a:r>
          </a:p>
          <a:p>
            <a:pPr indent="-165100">
              <a:spcBef>
                <a:spcPts val="0"/>
              </a:spcBef>
              <a:spcAft>
                <a:spcPts val="600"/>
              </a:spcAft>
              <a:defRPr/>
            </a:pPr>
            <a:r>
              <a:rPr lang="pt-BR" sz="2000" dirty="0" smtClean="0"/>
              <a:t>Políticas públicas para bibliotecas escolares</a:t>
            </a:r>
          </a:p>
          <a:p>
            <a:pPr indent="-165100">
              <a:spcBef>
                <a:spcPts val="0"/>
              </a:spcBef>
              <a:spcAft>
                <a:spcPts val="0"/>
              </a:spcAft>
              <a:defRPr/>
            </a:pPr>
            <a:endParaRPr lang="pt-BR" sz="800" b="1" dirty="0" smtClean="0"/>
          </a:p>
          <a:p>
            <a:pPr indent="-165100">
              <a:spcBef>
                <a:spcPts val="0"/>
              </a:spcBef>
              <a:spcAft>
                <a:spcPts val="600"/>
              </a:spcAft>
              <a:defRPr/>
            </a:pPr>
            <a:r>
              <a:rPr lang="pt-BR" sz="2000" b="1" dirty="0" smtClean="0"/>
              <a:t>Fórum e Atividades</a:t>
            </a:r>
            <a:endParaRPr lang="pt-BR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 bwMode="auto">
          <a:xfrm>
            <a:off x="457200" y="7064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 Biblioteca Escolar como Organização</a:t>
            </a: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buNone/>
            </a:pPr>
            <a:r>
              <a:rPr lang="pt-BR" sz="2000" b="1" dirty="0" smtClean="0"/>
              <a:t>As bibliotecas geridas como organização (planejadas, organizadas, dirigidas e controladas) contribuem para melhorar a qualidade da educação, formando um usuário com senso crítico, que saiba fazer uso da informação e que saiba dialogar na sociedade da informação.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pt-BR" sz="2000" b="1" dirty="0" smtClean="0"/>
              <a:t>(BECKER, 2009)</a:t>
            </a:r>
          </a:p>
          <a:p>
            <a:pPr marL="0" indent="0" algn="ctr">
              <a:spcBef>
                <a:spcPts val="600"/>
              </a:spcBef>
              <a:buNone/>
            </a:pPr>
            <a:endParaRPr lang="pt-BR" sz="2000" b="1" dirty="0" smtClean="0"/>
          </a:p>
          <a:p>
            <a:pPr marL="0" indent="0" algn="ctr">
              <a:spcBef>
                <a:spcPts val="600"/>
              </a:spcBef>
              <a:buNone/>
            </a:pPr>
            <a:endParaRPr lang="pt-BR" sz="2000" b="1" dirty="0" smtClean="0"/>
          </a:p>
        </p:txBody>
      </p:sp>
      <p:pic>
        <p:nvPicPr>
          <p:cNvPr id="6147" name="Picture 3" descr="C:\Users\M.Rubens\Desktop\Projeto Capacitação em Bibliotecas SED\Imagens\0,,69820112,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474764"/>
            <a:ext cx="5112568" cy="2834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 bwMode="auto">
          <a:xfrm>
            <a:off x="457200" y="7064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 Biblioteca Escolar como Organização</a:t>
            </a: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 descr="C:\Users\M.Rubens\Desktop\Projeto Capacitação em Bibliotecas SED\DocSed\Nova pasta\professor-4-formas-de-ajudar-seus-alunos-a-criarem-perguntas-inteligentes-notici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500" y="2897509"/>
            <a:ext cx="7200800" cy="30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ctr">
              <a:spcBef>
                <a:spcPts val="600"/>
              </a:spcBef>
              <a:buNone/>
            </a:pPr>
            <a:r>
              <a:rPr lang="pt-BR" sz="2400" b="1" dirty="0" smtClean="0"/>
              <a:t>E a Biblioteca da sua escola, Possui uma Identidade?</a:t>
            </a:r>
          </a:p>
          <a:p>
            <a:pPr marL="360000" indent="-360000" algn="ctr">
              <a:spcBef>
                <a:spcPts val="600"/>
              </a:spcBef>
              <a:buNone/>
            </a:pPr>
            <a:r>
              <a:rPr lang="pt-BR" sz="2400" b="1" dirty="0" smtClean="0"/>
              <a:t>Missão? Visão? Objetivos? </a:t>
            </a:r>
          </a:p>
          <a:p>
            <a:pPr marL="360000" indent="-360000" algn="ctr">
              <a:spcBef>
                <a:spcPts val="600"/>
              </a:spcBef>
              <a:buNone/>
            </a:pPr>
            <a:endParaRPr lang="pt-BR" sz="2400" b="1" dirty="0" smtClean="0"/>
          </a:p>
          <a:p>
            <a:pPr marL="360000" indent="-360000" algn="ctr">
              <a:spcBef>
                <a:spcPts val="600"/>
              </a:spcBef>
              <a:buNone/>
            </a:pPr>
            <a:endParaRPr lang="pt-BR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é quem na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M.Rubens\Desktop\Projeto Capacitação em Bibliotecas SED\Imagens\Teste-gratuito-onl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206" y="1484784"/>
            <a:ext cx="7992888" cy="4802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é quem na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None/>
            </a:pPr>
            <a:r>
              <a:rPr lang="pt-BR" sz="2000" b="1" dirty="0" smtClean="0"/>
              <a:t>O Mundo do Trabalho e as Profissões</a:t>
            </a:r>
          </a:p>
          <a:p>
            <a:pPr marL="0" indent="0" algn="just">
              <a:spcBef>
                <a:spcPts val="0"/>
              </a:spcBef>
              <a:buFont typeface="Wingdings" pitchFamily="2" charset="2"/>
              <a:buChar char="Ø"/>
            </a:pPr>
            <a:endParaRPr lang="pt-BR" sz="1000" b="1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pt-BR" sz="2000" dirty="0" smtClean="0"/>
              <a:t>O sistema das profissões passa, nesse momento, por uma reorganização, em que são introduzidas novas formas de gestão do trabalho e de socialização, valorizando as atividades em grupo, a interdisciplinaridade e o aprender continuo. </a:t>
            </a:r>
          </a:p>
          <a:p>
            <a:pPr marL="360000" indent="-360000" algn="r">
              <a:spcBef>
                <a:spcPts val="600"/>
              </a:spcBef>
              <a:buNone/>
            </a:pPr>
            <a:r>
              <a:rPr lang="pt-BR" sz="2000" dirty="0" smtClean="0"/>
              <a:t>(N. MOORE, 1999)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pt-BR" sz="2000" dirty="0" smtClean="0"/>
              <a:t>O Mundo globalizado da sociedade do conhecimento trouxe mudanças significativas ao mundo do trabalho. A atividade produtiva passa a depender de conhecimentos e o trabalhador deverá ser um sujeito criativo, crítico e pensante preparado para agir e se adaptar rapidamente as mudanças dessa nova sociedade. </a:t>
            </a:r>
          </a:p>
          <a:p>
            <a:pPr marL="360000" indent="-360000" algn="r">
              <a:spcBef>
                <a:spcPts val="600"/>
              </a:spcBef>
              <a:buNone/>
            </a:pPr>
            <a:r>
              <a:rPr lang="pt-BR" sz="2000" dirty="0" smtClean="0"/>
              <a:t>(SILVA; CUNHA, 2002)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é quem na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Bibliotecário/a</a:t>
            </a:r>
          </a:p>
          <a:p>
            <a:pPr marL="360000" indent="-36000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358775" indent="3175" algn="just">
              <a:spcBef>
                <a:spcPts val="600"/>
              </a:spcBef>
              <a:buNone/>
            </a:pPr>
            <a:r>
              <a:rPr lang="pt-BR" sz="2000" b="1" dirty="0" smtClean="0"/>
              <a:t>Profissional de nível superior com graduação em Biblioteconomia com Profissão regulamentada pelas leis: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>
                <a:hlinkClick r:id="rId2"/>
              </a:rPr>
              <a:t>LEI Nº 4.084, DE 30 DE JUNHO DE 1962</a:t>
            </a:r>
            <a:r>
              <a:rPr lang="pt-BR" sz="2000" dirty="0" smtClean="0"/>
              <a:t> Dispõe sobre a profissão de bibliotecário e regula seu exercício;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>
                <a:hlinkClick r:id="rId3"/>
              </a:rPr>
              <a:t>DECRETO Nº 56.725, DE 16 DE AGOSTO DE 1965 </a:t>
            </a:r>
            <a:r>
              <a:rPr lang="pt-BR" sz="2000" dirty="0" smtClean="0"/>
              <a:t>Regulamenta a lei 4.084, de 30 e junho de 1962, que dispõe sobre o exercício da profissão de bibliotecário;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>
                <a:hlinkClick r:id="rId4"/>
              </a:rPr>
              <a:t>LEI Nº 9.674, DE 25 DE JUNHO DE 1998</a:t>
            </a:r>
            <a:r>
              <a:rPr lang="pt-BR" sz="2000" dirty="0" smtClean="0"/>
              <a:t> Dispõe sobre o exercício da profissão de Bibliotecário e determina outras providências;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é quem na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Compete ao Bibliotecário</a:t>
            </a:r>
          </a:p>
          <a:p>
            <a:pPr marL="360000" indent="-360000" algn="just">
              <a:spcBef>
                <a:spcPts val="0"/>
              </a:spcBef>
              <a:buFont typeface="Wingdings" pitchFamily="2" charset="2"/>
              <a:buChar char="Ø"/>
            </a:pPr>
            <a:endParaRPr lang="pt-BR" sz="800" b="1" dirty="0" smtClean="0"/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Planejar, gerenciar, supervisionar e coordenar as atividades da Biblioteca;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Propor, anualmente, o plano de atividades e a proposta orçamentária da Biblioteca;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Participar efetivamente das reuniões de planejamento com os gestores;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Planejar a implantação e implementação de serviços;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Supervisionar as atividades dos técnicos e auxiliares da biblioteca;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Realizar o processamento técnico dos materiais da biblioteca;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Implantar e implementar projetos de acesso ao livro, incentivo à leitura e a pesquisa escolar;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Executar os serviço de referência e atendimento aos usuários da biblioteca;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Trabalhar em parceria com os membros da comunidade escolar;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é quem na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Compete ao Bibliotecário</a:t>
            </a:r>
          </a:p>
          <a:p>
            <a:pPr marL="360000" indent="-360000" algn="just">
              <a:spcBef>
                <a:spcPts val="0"/>
              </a:spcBef>
              <a:buFont typeface="Wingdings" pitchFamily="2" charset="2"/>
              <a:buChar char="Ø"/>
            </a:pPr>
            <a:endParaRPr lang="pt-BR" sz="800" b="1" dirty="0" smtClean="0"/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Divulgar, junto à comunidade escolar, informações sobre seus serviços e recursos bibliográficos;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Indicar aos professores materiais para seu continuo crescimento cultural e para o enriquecimento geral do programa docente;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Estabelecer os procedimentos para seleção, aquisição, processamento, preparação e empréstimo de materiais;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Manter uma documentação precisa do material bibliográfico e audiovisual da biblioteca;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Descartar periodicamente os materiais da biblioteca que estão deteriorados, desgastados e desatualizados;</a:t>
            </a:r>
          </a:p>
          <a:p>
            <a:pPr marL="720000" indent="-360000">
              <a:spcBef>
                <a:spcPts val="600"/>
              </a:spcBef>
            </a:pPr>
            <a:r>
              <a:rPr lang="pt-BR" sz="1800" dirty="0" smtClean="0"/>
              <a:t>Executar outras tarefas compatíveis com as exigências para o exercício da função.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é quem na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Técnico em Biblioteca/Biblioteconomia</a:t>
            </a:r>
          </a:p>
          <a:p>
            <a:pPr marL="360000" indent="-360000" algn="just">
              <a:spcBef>
                <a:spcPts val="0"/>
              </a:spcBef>
              <a:buFont typeface="Wingdings" pitchFamily="2" charset="2"/>
              <a:buChar char="Ø"/>
            </a:pPr>
            <a:endParaRPr lang="pt-BR" sz="1000" b="1" dirty="0" smtClean="0"/>
          </a:p>
          <a:p>
            <a:pPr marL="358775" indent="3175" algn="just">
              <a:spcBef>
                <a:spcPts val="600"/>
              </a:spcBef>
              <a:buNone/>
            </a:pPr>
            <a:r>
              <a:rPr lang="pt-BR" sz="2000" b="1" dirty="0" smtClean="0"/>
              <a:t>Profissional de nível médio com curso Técnico Profissionalizante em Biblioteconomia.</a:t>
            </a:r>
          </a:p>
          <a:p>
            <a:pPr marL="358775" indent="3175" algn="just">
              <a:spcBef>
                <a:spcPts val="0"/>
              </a:spcBef>
              <a:buNone/>
            </a:pPr>
            <a:endParaRPr lang="pt-BR" sz="1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Atualmente a profissão encontra-se em processo de regulamentação conforme </a:t>
            </a:r>
            <a:r>
              <a:rPr lang="pt-BR" sz="2000" dirty="0" smtClean="0">
                <a:hlinkClick r:id="rId2"/>
              </a:rPr>
              <a:t>PROJETO DE LEI N.º 6.038, DE 2013 </a:t>
            </a:r>
            <a:r>
              <a:rPr lang="pt-BR" sz="2000" dirty="0" smtClean="0"/>
              <a:t>Regulamenta o exercício da atividade profissional de Técnico em Biblioteconomia.</a:t>
            </a:r>
          </a:p>
          <a:p>
            <a:pPr marL="360000" indent="-360000" algn="just">
              <a:spcBef>
                <a:spcPts val="0"/>
              </a:spcBef>
              <a:buNone/>
            </a:pPr>
            <a:endParaRPr lang="pt-BR" sz="1000" b="1" dirty="0" smtClean="0"/>
          </a:p>
          <a:p>
            <a:pPr marL="360000" indent="-360000" algn="just">
              <a:spcBef>
                <a:spcPts val="600"/>
              </a:spcBef>
              <a:buNone/>
            </a:pPr>
            <a:r>
              <a:rPr lang="pt-BR" sz="2000" b="1" dirty="0" smtClean="0"/>
              <a:t>Importante Ressaltar:</a:t>
            </a:r>
          </a:p>
          <a:p>
            <a:pPr marL="360000" indent="-360000" algn="just">
              <a:spcBef>
                <a:spcPts val="0"/>
              </a:spcBef>
              <a:buNone/>
            </a:pPr>
            <a:endParaRPr lang="pt-BR" sz="1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De 1973 a 1999 o CFB por meio das resoluções nº 75/73 e nº 455/98 registravam os profissionais técnicos por meio dos </a:t>
            </a:r>
            <a:r>
              <a:rPr lang="pt-BR" sz="2000" dirty="0" err="1" smtClean="0"/>
              <a:t>CRBs</a:t>
            </a:r>
            <a:r>
              <a:rPr lang="pt-BR" sz="2000" dirty="0" smtClean="0"/>
              <a:t>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Em 2000 foram revogadas as resoluções, pois o CFB não poderia regulamentar a profissão sem ato legal.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é quem na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Compete ao Técnico em Biblioteca/Biblioteconomia</a:t>
            </a:r>
          </a:p>
          <a:p>
            <a:pPr marL="360000" indent="-360000" algn="just">
              <a:spcBef>
                <a:spcPts val="0"/>
              </a:spcBef>
              <a:buFont typeface="Wingdings" pitchFamily="2" charset="2"/>
              <a:buChar char="Ø"/>
            </a:pPr>
            <a:endParaRPr lang="pt-BR" sz="800" b="1" dirty="0" smtClean="0"/>
          </a:p>
          <a:p>
            <a:pPr marL="720000" indent="-360000" algn="just">
              <a:spcBef>
                <a:spcPts val="600"/>
              </a:spcBef>
              <a:tabLst>
                <a:tab pos="3771900" algn="l"/>
              </a:tabLst>
            </a:pPr>
            <a:r>
              <a:rPr lang="pt-BR" sz="1800" dirty="0" smtClean="0"/>
              <a:t>Apoiar o bibliotecário nas atividades de gestão e administração da biblioteca;</a:t>
            </a:r>
          </a:p>
          <a:p>
            <a:pPr marL="720000" indent="-360000" algn="just">
              <a:spcBef>
                <a:spcPts val="600"/>
              </a:spcBef>
              <a:tabLst>
                <a:tab pos="3771900" algn="l"/>
              </a:tabLst>
            </a:pPr>
            <a:r>
              <a:rPr lang="pt-BR" sz="1800" dirty="0" smtClean="0"/>
              <a:t>Executar procedimentos de auxílio à organização, tratamento, disseminação, preservação, conservação e recuperação das unidades de acervo;</a:t>
            </a:r>
          </a:p>
          <a:p>
            <a:pPr marL="720000" indent="-360000" algn="just">
              <a:spcBef>
                <a:spcPts val="600"/>
              </a:spcBef>
              <a:tabLst>
                <a:tab pos="3771900" algn="l"/>
              </a:tabLst>
            </a:pPr>
            <a:r>
              <a:rPr lang="pt-BR" sz="1800" dirty="0" smtClean="0"/>
              <a:t>Controlar e selecionar o recebimento do material bibliográfico;</a:t>
            </a:r>
          </a:p>
          <a:p>
            <a:pPr marL="720000" indent="-360000" algn="just">
              <a:spcBef>
                <a:spcPts val="600"/>
              </a:spcBef>
              <a:tabLst>
                <a:tab pos="3771900" algn="l"/>
              </a:tabLst>
            </a:pPr>
            <a:r>
              <a:rPr lang="pt-BR" sz="1800" dirty="0" smtClean="0"/>
              <a:t>Controlar empréstimos, devoluções e reserva de materiais bibliográficos;</a:t>
            </a:r>
          </a:p>
          <a:p>
            <a:pPr marL="720000" indent="-360000" algn="just">
              <a:spcBef>
                <a:spcPts val="600"/>
              </a:spcBef>
              <a:tabLst>
                <a:tab pos="3771900" algn="l"/>
              </a:tabLst>
            </a:pPr>
            <a:r>
              <a:rPr lang="pt-BR" sz="1800" dirty="0" smtClean="0"/>
              <a:t>Identificar problemas e propor soluções com vistas à preservação, conservação e restauração do acervo; </a:t>
            </a:r>
          </a:p>
          <a:p>
            <a:pPr marL="720000" indent="-360000" algn="just">
              <a:spcBef>
                <a:spcPts val="600"/>
              </a:spcBef>
              <a:tabLst>
                <a:tab pos="3771900" algn="l"/>
              </a:tabLst>
            </a:pPr>
            <a:r>
              <a:rPr lang="pt-BR" sz="1800" dirty="0" smtClean="0"/>
              <a:t>Apoiar a realização de serviços técnicos nas áreas de representação descritiva e temática; </a:t>
            </a:r>
          </a:p>
          <a:p>
            <a:pPr marL="720000" indent="-360000" algn="just">
              <a:spcBef>
                <a:spcPts val="600"/>
              </a:spcBef>
              <a:tabLst>
                <a:tab pos="3771900" algn="l"/>
              </a:tabLst>
            </a:pPr>
            <a:r>
              <a:rPr lang="pt-BR" sz="1800" dirty="0" smtClean="0"/>
              <a:t>Atender e orientar os usuários sobre funcionamento, utilização de materiais, regulamento e recursos da unidade de informação, bem como divulgar material bibliográfico recebido;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é quem na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Compete ao Técnico em Biblioteca/Biblioteconomia</a:t>
            </a:r>
          </a:p>
          <a:p>
            <a:pPr marL="360000" indent="-360000" algn="just">
              <a:spcBef>
                <a:spcPts val="0"/>
              </a:spcBef>
              <a:buFont typeface="Wingdings" pitchFamily="2" charset="2"/>
              <a:buChar char="Ø"/>
            </a:pPr>
            <a:endParaRPr lang="pt-BR" sz="1000" b="1" dirty="0" smtClean="0"/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Realizar/apoiar no processo de inventário do acervo; 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Realizar serviços de recuperação de informação em bases de dados e/ou redes eletrônicas ou digitais;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Guardar o material nas estantes, repor fichas, organizar fisicamente o acervo;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Preparar/auxiliar a/na elaboração de murais, folhetos, cartazes, manuais, painéis e na preparação de feiras e/ou exposições;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Propor e apoiar as atividades de incentivo e acesso ao livro, a leitura e a pesquisa escolar; 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Participar das reuniões de planejamento da instituição;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Trabalhar em parceria com os membros da comunidade escolar;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Executar outras tarefas compatíveis com as exigências para o exercício da função.</a:t>
            </a:r>
          </a:p>
          <a:p>
            <a:pPr algn="just"/>
            <a:endParaRPr lang="pt-BR" sz="2000" dirty="0" smtClean="0"/>
          </a:p>
          <a:p>
            <a:pPr algn="just">
              <a:buNone/>
            </a:pPr>
            <a:endParaRPr lang="pt-BR" sz="2000" dirty="0" smtClean="0"/>
          </a:p>
          <a:p>
            <a:pPr algn="just"/>
            <a:endParaRPr lang="pt-BR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Apresentação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/>
            <a:r>
              <a:rPr lang="pt-BR" sz="2000" b="1" dirty="0" smtClean="0"/>
              <a:t>Conhecendo o Perfil dos participantes</a:t>
            </a:r>
          </a:p>
          <a:p>
            <a:pPr>
              <a:buNone/>
            </a:pPr>
            <a:endParaRPr lang="pt-BR" sz="2000" b="1" dirty="0" smtClean="0"/>
          </a:p>
          <a:p>
            <a:pPr>
              <a:buNone/>
            </a:pPr>
            <a:endParaRPr lang="pt-BR" sz="2000" b="1" dirty="0" smtClean="0"/>
          </a:p>
          <a:p>
            <a:pPr>
              <a:buNone/>
            </a:pPr>
            <a:endParaRPr lang="pt-BR" sz="2000" b="1" dirty="0" smtClean="0"/>
          </a:p>
          <a:p>
            <a:pPr marL="0" indent="0" algn="just">
              <a:buNone/>
            </a:pPr>
            <a:endParaRPr lang="pt-BR" sz="2000" b="1" dirty="0" smtClean="0"/>
          </a:p>
          <a:p>
            <a:pPr>
              <a:buNone/>
            </a:pPr>
            <a:endParaRPr lang="pt-BR" sz="2000" b="1" dirty="0" smtClean="0"/>
          </a:p>
        </p:txBody>
      </p:sp>
      <p:pic>
        <p:nvPicPr>
          <p:cNvPr id="5122" name="Picture 2" descr="C:\Users\M.Rubens\Desktop\Projeto Capacitação em Bibliotecas SED\Imagens\pessoas-duvida-interrogaca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068" y="2132856"/>
            <a:ext cx="7272808" cy="406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é quem na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Auxiliar de Biblioteca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b="1" dirty="0" smtClean="0"/>
          </a:p>
          <a:p>
            <a:pPr marL="360000" indent="-36000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358775" indent="3175" algn="just">
              <a:spcBef>
                <a:spcPts val="600"/>
              </a:spcBef>
              <a:buNone/>
            </a:pPr>
            <a:r>
              <a:rPr lang="pt-BR" sz="2000" b="1" dirty="0" smtClean="0"/>
              <a:t>Profissional geralmente com formação em nível fundamental com curso básico de auxiliar de biblioteca.</a:t>
            </a:r>
          </a:p>
          <a:p>
            <a:pPr marL="360000" indent="-36000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  <p:pic>
        <p:nvPicPr>
          <p:cNvPr id="4098" name="Picture 2" descr="C:\Users\M.Rubens\Desktop\Projeto Capacitação em Bibliotecas SED\Imagens\boneco-mostrando-o-livr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1320" y="3494484"/>
            <a:ext cx="3657104" cy="2742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é quem na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Compete ao Auxiliar de Biblioteca:</a:t>
            </a:r>
          </a:p>
          <a:p>
            <a:pPr marL="360000" indent="-360000" algn="just">
              <a:spcBef>
                <a:spcPts val="0"/>
              </a:spcBef>
              <a:buNone/>
            </a:pPr>
            <a:endParaRPr lang="pt-BR" sz="1000" b="1" dirty="0" smtClean="0"/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Auxiliar e executar nas tarefas administrativas; 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Apoiar na organização e conservação do acervo;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Executa pequenos reparos em obras danificadas;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Organizar os livros nas estantes para circulação;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Controlar a guarda e a retirada dos pertences dos usuários;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Efetuar serviços de empréstimo e devolução;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Controlar o uso adequado das dependências da biblioteca;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Atender e prestar orientação aos usuários;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Propor serviços e atividades que contribuam para o acesso ao livro e a leitura;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Auxiliar o bibliotecário e o técnico em suas atividades;</a:t>
            </a:r>
          </a:p>
          <a:p>
            <a:pPr marL="720000" indent="-360000" algn="just">
              <a:spcBef>
                <a:spcPts val="600"/>
              </a:spcBef>
            </a:pPr>
            <a:r>
              <a:rPr lang="pt-BR" sz="1800" dirty="0" smtClean="0"/>
              <a:t>Executar outras tarefas compatíveis com as exigências para o exercício da função.</a:t>
            </a:r>
            <a:endParaRPr lang="pt-BR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é quem na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M.Rubens\Desktop\Projeto Capacitação em Bibliotecas SED\Imagens\profisso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28" y="1988840"/>
            <a:ext cx="3573016" cy="3573016"/>
          </a:xfrm>
          <a:prstGeom prst="rect">
            <a:avLst/>
          </a:prstGeom>
          <a:noFill/>
        </p:spPr>
      </p:pic>
      <p:pic>
        <p:nvPicPr>
          <p:cNvPr id="3075" name="Picture 3" descr="C:\Users\M.Rubens\Desktop\Projeto Capacitação em Bibliotecas SED\Imagens\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132856"/>
            <a:ext cx="4618774" cy="3266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Papel da BE no contexto educacional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endParaRPr lang="pt-BR" sz="2000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pt-BR" sz="2000" dirty="0" smtClean="0"/>
              <a:t>A biblioteca escolar é um instrumento de desenvolvimento de currículo e permite o fomento à leitura e à formação de uma atitude científica; constitui um elemento que forma o indivíduo para a aprendizagem permanente; fomenta a criatividade, a comunicação, facilita a recreação, apoia os docentes na sua capacitação e oferece a informação necessária para a tomada de decisão em aula. Trabalha também com os pais e outros agentes da comunidade.</a:t>
            </a:r>
          </a:p>
          <a:p>
            <a:pPr marL="0" indent="0" algn="r">
              <a:spcBef>
                <a:spcPts val="600"/>
              </a:spcBef>
              <a:buNone/>
            </a:pPr>
            <a:r>
              <a:rPr lang="pt-BR" sz="2000" dirty="0" smtClean="0"/>
              <a:t>(NEGRÃO,1987)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Papel da BE no contexto educacional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Esta estruturada no Tripé</a:t>
            </a:r>
          </a:p>
        </p:txBody>
      </p:sp>
      <p:graphicFrame>
        <p:nvGraphicFramePr>
          <p:cNvPr id="10" name="Diagrama 9"/>
          <p:cNvGraphicFramePr/>
          <p:nvPr/>
        </p:nvGraphicFramePr>
        <p:xfrm>
          <a:off x="986458" y="1724050"/>
          <a:ext cx="7200800" cy="4496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Graphic spid="10" grpId="0">
        <p:bldAsOne/>
      </p:bldGraphic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Papel da BE no contexto educacional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Portanto,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1000" b="1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pt-BR" sz="2000" dirty="0" smtClean="0"/>
              <a:t>Para que a biblioteca exerça efetivamente seu papel pedagógico, esses três aspectos não podem mais ser tratados de forma fragmentada. O foco deve se deslocar para uma perspectiva integradora, que tenha como base a aprendizagem. 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dirty="0" smtClean="0"/>
          </a:p>
          <a:p>
            <a:pPr marL="0" indent="0" algn="just">
              <a:spcBef>
                <a:spcPts val="600"/>
              </a:spcBef>
              <a:buNone/>
            </a:pPr>
            <a:r>
              <a:rPr lang="pt-BR" sz="2000" dirty="0" smtClean="0"/>
              <a:t>Se a biblioteca escolar ressurge no bojo do movimento de valorização da educação, ela vai ter que participar do esforço da educação, contribuindo para a “formação de habilidades cognitivas e para o desenvolvimento de competências sociais da população (ou pessoas capazes de participar do esforço de tornar as sociedades mais igualitárias e solidárias).</a:t>
            </a:r>
          </a:p>
          <a:p>
            <a:pPr marL="0" indent="0" algn="just">
              <a:spcBef>
                <a:spcPts val="0"/>
              </a:spcBef>
              <a:buNone/>
            </a:pPr>
            <a:endParaRPr lang="pt-BR" sz="1000" dirty="0" smtClean="0"/>
          </a:p>
          <a:p>
            <a:pPr marL="0" indent="0" algn="r">
              <a:spcBef>
                <a:spcPts val="600"/>
              </a:spcBef>
              <a:buNone/>
            </a:pPr>
            <a:r>
              <a:rPr lang="pt-BR" sz="2000" dirty="0" smtClean="0"/>
              <a:t>(MARTUCCI, 1999)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Reflexão...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pt-BR" sz="2000" b="1" dirty="0" smtClean="0"/>
              <a:t>A Sua Escola e a Biblioteca tem cooperado para o desenvolvimento dessas 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000" b="1" dirty="0" smtClean="0"/>
          </a:p>
        </p:txBody>
      </p:sp>
      <p:pic>
        <p:nvPicPr>
          <p:cNvPr id="8195" name="Picture 3" descr="C:\Users\M.Rubens\Desktop\Projeto Capacitação em Bibliotecas SED\Imagens\Competências-e-habilidad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068" y="1844824"/>
            <a:ext cx="8280919" cy="4615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ctr">
              <a:spcBef>
                <a:spcPts val="600"/>
              </a:spcBef>
              <a:buNone/>
            </a:pPr>
            <a:r>
              <a:rPr lang="pt-BR" sz="2400" b="1" dirty="0" smtClean="0"/>
              <a:t>Mas afinal, o que são Políticas Públicas?</a:t>
            </a:r>
          </a:p>
          <a:p>
            <a:pPr marL="360000" indent="-360000" algn="ctr">
              <a:spcBef>
                <a:spcPts val="600"/>
              </a:spcBef>
              <a:buNone/>
            </a:pPr>
            <a:endParaRPr lang="pt-BR" sz="2400" b="1" dirty="0" smtClean="0"/>
          </a:p>
          <a:p>
            <a:pPr marL="360000" indent="-360000" algn="ctr">
              <a:spcBef>
                <a:spcPts val="600"/>
              </a:spcBef>
              <a:buNone/>
            </a:pPr>
            <a:endParaRPr lang="pt-BR" sz="2400" b="1" dirty="0" smtClean="0"/>
          </a:p>
        </p:txBody>
      </p:sp>
      <p:pic>
        <p:nvPicPr>
          <p:cNvPr id="20482" name="Picture 2" descr="C:\Users\M.Rubens\Desktop\Projeto Capacitação em Bibliotecas SED\Imagens\duvidas-615x3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460" y="2281238"/>
            <a:ext cx="8028000" cy="3759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buNone/>
            </a:pPr>
            <a:r>
              <a:rPr lang="pt-BR" sz="2400" dirty="0" smtClean="0"/>
              <a:t>“São um conjunto de programas, ações, atividades e decisões do governo com a participação de entes públicos ou privados, voltadas para a solução (ou não) de problemas da sociedade e visando assegurar determinado direito.”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1000" b="1" dirty="0" smtClean="0"/>
          </a:p>
          <a:p>
            <a:pPr marL="0" indent="0" algn="ctr">
              <a:spcBef>
                <a:spcPts val="600"/>
              </a:spcBef>
              <a:buNone/>
            </a:pPr>
            <a:r>
              <a:rPr lang="pt-BR" sz="2400" b="1" dirty="0" smtClean="0"/>
              <a:t>Ou</a:t>
            </a:r>
          </a:p>
          <a:p>
            <a:pPr marL="0" indent="0" algn="just">
              <a:spcBef>
                <a:spcPts val="600"/>
              </a:spcBef>
              <a:buNone/>
            </a:pPr>
            <a:endParaRPr lang="pt-BR" sz="2400" b="1" dirty="0" smtClean="0"/>
          </a:p>
          <a:p>
            <a:pPr marL="0" indent="0" algn="ctr">
              <a:spcBef>
                <a:spcPts val="600"/>
              </a:spcBef>
              <a:buNone/>
            </a:pPr>
            <a:r>
              <a:rPr lang="pt-BR" sz="2400" dirty="0" smtClean="0"/>
              <a:t>“Políticas Públicas são a totalidade de ações, metas e planos que os governos (nacionais, estaduais ou municipais) traçam para alcançar o bem-estar da sociedade e o interesse público.”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4533900" y="6082630"/>
            <a:ext cx="4104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400" b="1" dirty="0" smtClean="0">
                <a:latin typeface="+mn-lt"/>
              </a:rPr>
              <a:t>Fonte: SOUZA, 2006.</a:t>
            </a:r>
            <a:endParaRPr lang="pt-BR" sz="1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– elementos principais 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 política pública permite distinguir entre o que o governo pretende fazer e o que, de fato, faz. 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 política pública envolve vários atores e níveis de decisão, embora seja materializada através dos governos, e não necessariamente se restringe a participantes formais, já que os informais são também importantes.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 política pública é abrangente e não se limita a leis e regras. 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 política pública é uma ação intencional, com objetivos a serem alcançados.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 A política pública, embora tenha impactos no curto prazo, é uma política de longo prazo.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/>
              <a:t>A política pública envolve processos subsequentes após sua decisão e proposição, ou seja, implica também implementação, execução e avaliação.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dirty="0" smtClean="0"/>
          </a:p>
        </p:txBody>
      </p:sp>
      <p:sp>
        <p:nvSpPr>
          <p:cNvPr id="6" name="CaixaDeTexto 5"/>
          <p:cNvSpPr txBox="1"/>
          <p:nvPr/>
        </p:nvSpPr>
        <p:spPr>
          <a:xfrm>
            <a:off x="4533900" y="6082630"/>
            <a:ext cx="4104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400" b="1" dirty="0" smtClean="0">
                <a:latin typeface="+mn-lt"/>
              </a:rPr>
              <a:t>Fonte: SOUZA, 2006.</a:t>
            </a:r>
            <a:endParaRPr lang="pt-BR" sz="1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Conhecendo o Perfil dos Participantes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pt-BR" sz="2400" b="1" dirty="0" smtClean="0"/>
              <a:t>Atividade:</a:t>
            </a:r>
          </a:p>
          <a:p>
            <a:pPr algn="just">
              <a:buNone/>
            </a:pPr>
            <a:endParaRPr lang="pt-BR" sz="1000" b="1" dirty="0" smtClean="0"/>
          </a:p>
          <a:p>
            <a:pPr algn="just">
              <a:buNone/>
            </a:pPr>
            <a:r>
              <a:rPr lang="pt-BR" sz="2000" b="1" dirty="0" smtClean="0"/>
              <a:t>Preencher sua ficha de perfil no link: </a:t>
            </a:r>
            <a:r>
              <a:rPr lang="pt-BR" sz="2000" b="1" dirty="0" smtClean="0">
                <a:hlinkClick r:id="rId2"/>
              </a:rPr>
              <a:t>Perfil do Participante</a:t>
            </a:r>
            <a:endParaRPr lang="pt-BR" sz="2000" b="1" dirty="0" smtClean="0"/>
          </a:p>
          <a:p>
            <a:pPr algn="just">
              <a:buNone/>
            </a:pPr>
            <a:endParaRPr lang="pt-BR" sz="2000" b="1" dirty="0" smtClean="0"/>
          </a:p>
          <a:p>
            <a:pPr marL="2427288" indent="0" algn="just">
              <a:buNone/>
            </a:pPr>
            <a:endParaRPr lang="pt-BR" sz="2000" b="1" dirty="0" smtClean="0"/>
          </a:p>
          <a:p>
            <a:pPr marL="2427288" indent="0" algn="just">
              <a:buNone/>
            </a:pPr>
            <a:endParaRPr lang="pt-BR" sz="2000" b="1" dirty="0" smtClean="0"/>
          </a:p>
          <a:p>
            <a:pPr marL="2427288" indent="0" algn="just">
              <a:buNone/>
            </a:pPr>
            <a:endParaRPr lang="pt-BR" sz="2000" b="1" dirty="0" smtClean="0"/>
          </a:p>
          <a:p>
            <a:pPr marL="2427288" indent="0" algn="just">
              <a:buNone/>
            </a:pPr>
            <a:r>
              <a:rPr lang="pt-BR" sz="2000" b="1" dirty="0" smtClean="0"/>
              <a:t>Entrar no fórum e fazer uma breve apresentação sua mencionando seu (nome, cidade e escola onde trabalha), a motivação que o/a levou a fazer esse curso? E qual a sua expectativa em relação ao curso?</a:t>
            </a:r>
          </a:p>
          <a:p>
            <a:pPr>
              <a:buNone/>
            </a:pPr>
            <a:endParaRPr lang="pt-BR" sz="2000" b="1" dirty="0" smtClean="0"/>
          </a:p>
        </p:txBody>
      </p:sp>
      <p:pic>
        <p:nvPicPr>
          <p:cNvPr id="8194" name="Picture 2" descr="C:\Users\M.Rubens\Desktop\Projeto Capacitação em Bibliotecas SED\Imagens\forum-fundo-branco_1410195222_14334317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284984"/>
            <a:ext cx="2196698" cy="1585275"/>
          </a:xfrm>
          <a:prstGeom prst="rect">
            <a:avLst/>
          </a:prstGeom>
          <a:noFill/>
        </p:spPr>
      </p:pic>
      <p:pic>
        <p:nvPicPr>
          <p:cNvPr id="8196" name="Picture 4" descr="C:\Users\M.Rubens\Desktop\Projeto Capacitação em Bibliotecas SED\Imagens\lista-de-tarefas-para-o-d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628800"/>
            <a:ext cx="2049939" cy="2216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Entre 1920 e 1930, discute-se sobre o sistema educacional brasileiro com o objetivo de ampliar o acesso da população à educação e definir as responsabilidades da União, estados e municípios;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1937, é criado o Instituto Nacional do Livro (INL) para organizar e publicar a Enciclopédia Brasileira e o Dicionário da Língua Nacional; editar obras de interesse para a cultura nacional; criar bibliotecas públicas e estimular o mercado editorial mediante promoção de medidas para aumentar, melhorar e baratear a edição de livros no país;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1938, nasce a Comissão Nacional do Livro Didático (CNLD) que estabeleceu a primeira política de legislação e controle de produção e circulação do livro didático no país;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1945, é consolida a legislação sobre a produção, importação e utilização do livro didático, restringindo ao professor como responsável pela escolha do livro a ser utilizado pelos alunos;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1966 é criado o (COLTED) a polemica Comissão do Livro técnico e livro didático, que distribuiu em 3 anos mais de 51 milhões de livros;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Da década de 70 até meados da década de 90, foram criados e extintos vários programas de financiamento do livro e da leitura no país;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1987 é criada a Fundação Nacional Pró-Leitura, que incorporou o Instituto Nacional do Livro e a Biblioteca Nacional;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1992 é criado o Sistema Nacional de Bibliotecas Públicas (SNBP), e o Programa Nacional de Incentivo à Leitura (PROLER), que nasce vinculado à Fundação Biblioteca Nacional;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1996 é criada a Lei de Diretrizes e Bases da Educação Nacional;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1997 elaborado os Parâmetros Curriculares Nacionais que contemplam o discurso da biblioteca escolar como espaço de aprendizado e estímulo à leitura e ao aprendizado;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No mesmo ano de 97 é criado o (PNBE) Programa Nacional de Biblioteca na escola;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A partir de 1998, ocorre a distribuição de acervos, obras, coleções de livros de literatura e obras de referências para as bibliotecas das escolas públicas do ensino fundamental;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2005 o PNBE é reformulado passando a distribuir os acervos apenas para as escolas que ofereciam os anos iniciais em 2005 e em 2006 àquelas que ofereciam os anos finais do ensino fundamental;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2006 o PNBE incluiu as instituições de educação infantil (0 a 5 anos), as escolas de ensino médio e aquelas que ofereciam a modalidade Educação de Jovens e Adultos, passando a garantir uma distribuição sistemática desses materiais a todas as escolas públicas do País;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Por meio do PNBE, foram distribuídas obras de apoio ao professor (intitulado PNBE do Professor) e periódicos para uso nas bibliotecas escolares;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2006 é criado Plano Nacional do Livro e da Leitura (PNLL) com duração trienal; 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Em 2008 surge o programa Mais Cultura para fortalecer, estimular e fomentar a leitura em diversos locais;</a:t>
            </a:r>
          </a:p>
          <a:p>
            <a:pPr marL="360000" indent="-360000" algn="just">
              <a:spcBef>
                <a:spcPts val="700"/>
              </a:spcBef>
              <a:buFont typeface="Wingdings" pitchFamily="2" charset="2"/>
              <a:buChar char="Ø"/>
            </a:pPr>
            <a:r>
              <a:rPr lang="pt-BR" sz="2000" dirty="0" smtClean="0"/>
              <a:t>De 2010 até o momento, houve muito pouco ou quase nenhum avanço significativo nas políticas públicas relacionadas às bibliotecas escolares.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None/>
            </a:pPr>
            <a:r>
              <a:rPr lang="pt-BR" sz="2000" b="1" dirty="0" smtClean="0"/>
              <a:t>Ainda Podemos destacar: (Internacional)</a:t>
            </a:r>
          </a:p>
          <a:p>
            <a:pPr marL="360000" indent="-36000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360000" indent="-360000" algn="just">
              <a:spcBef>
                <a:spcPts val="0"/>
              </a:spcBef>
              <a:buFont typeface="Wingdings" pitchFamily="2" charset="2"/>
              <a:buChar char="Ø"/>
            </a:pPr>
            <a:endParaRPr lang="pt-BR" sz="1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1900" dirty="0" smtClean="0">
                <a:hlinkClick r:id="rId2"/>
              </a:rPr>
              <a:t>DIRETRIZES DA IFLA/UNESCO PARA BIBLIOTECAS ESCOLARES DE 2002 </a:t>
            </a:r>
            <a:r>
              <a:rPr lang="pt-BR" sz="1900" dirty="0" smtClean="0"/>
              <a:t>Estabelece as diretrizes básicas para a implementação e gestão de bibliotecas escolares.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None/>
            </a:pPr>
            <a:r>
              <a:rPr lang="pt-BR" sz="2000" b="1" dirty="0" smtClean="0"/>
              <a:t>Ainda Podemos destacar: (Nacional)</a:t>
            </a:r>
          </a:p>
          <a:p>
            <a:pPr marL="360000" indent="-360000" algn="just">
              <a:spcBef>
                <a:spcPts val="600"/>
              </a:spcBef>
              <a:buNone/>
            </a:pPr>
            <a:endParaRPr lang="pt-BR" sz="2000" b="1" dirty="0" smtClean="0"/>
          </a:p>
          <a:p>
            <a:pPr marL="360000" indent="-360000" algn="just">
              <a:spcBef>
                <a:spcPts val="0"/>
              </a:spcBef>
              <a:buFont typeface="Wingdings" pitchFamily="2" charset="2"/>
              <a:buChar char="Ø"/>
            </a:pPr>
            <a:endParaRPr lang="pt-BR" sz="1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1900" dirty="0" smtClean="0">
                <a:hlinkClick r:id="rId2"/>
              </a:rPr>
              <a:t>LEI Nº 9.394, DE 20 DE DEZEMBRO DE 1996</a:t>
            </a:r>
            <a:r>
              <a:rPr lang="pt-BR" sz="1900" dirty="0" smtClean="0"/>
              <a:t> Estabelece as diretrizes e bases da educação nacional.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1900" dirty="0" smtClean="0">
                <a:hlinkClick r:id="rId3"/>
              </a:rPr>
              <a:t>LEI Nº 13.005 DE 25 DE JUNHO DE 2014</a:t>
            </a:r>
            <a:r>
              <a:rPr lang="pt-BR" sz="1900" dirty="0" smtClean="0"/>
              <a:t> Aprova o Plano Nacional de Educação e dá outras providências.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1900" dirty="0" smtClean="0">
                <a:hlinkClick r:id="rId4"/>
              </a:rPr>
              <a:t>DECRETO Nº 7.559 DE 01 SETEMBRO DE 2011</a:t>
            </a:r>
            <a:r>
              <a:rPr lang="pt-BR" sz="1900" dirty="0" smtClean="0"/>
              <a:t> Dispõe sobre o plano nacional do livro e leitura e dá outras providências.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1900" dirty="0" smtClean="0">
                <a:hlinkClick r:id="rId5"/>
              </a:rPr>
              <a:t>LEI Nº 12.244 DE 24 DE MAIO DE 2010</a:t>
            </a:r>
            <a:r>
              <a:rPr lang="pt-BR" sz="1900" dirty="0" smtClean="0"/>
              <a:t> Dispõe sobre a universalização das bibliotecas nas instituições de ensino do País.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None/>
            </a:pPr>
            <a:r>
              <a:rPr lang="pt-BR" sz="2000" b="1" dirty="0" smtClean="0"/>
              <a:t>Ainda Podemos destacar: (Estadual)</a:t>
            </a:r>
          </a:p>
          <a:p>
            <a:pPr marL="360000" indent="-360000" algn="just">
              <a:spcBef>
                <a:spcPts val="0"/>
              </a:spcBef>
              <a:buFont typeface="Wingdings" pitchFamily="2" charset="2"/>
              <a:buChar char="Ø"/>
            </a:pPr>
            <a:endParaRPr lang="pt-BR" sz="1000" b="1" dirty="0" smtClean="0"/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1900" dirty="0" smtClean="0">
                <a:hlinkClick r:id="rId2"/>
              </a:rPr>
              <a:t>CONSTITUIÇÃO ESTADUAL DE MATO GROSSO DO SUL (1989)</a:t>
            </a:r>
            <a:r>
              <a:rPr lang="pt-BR" sz="1900" dirty="0" smtClean="0"/>
              <a:t> Dispõe em seu ART.190, item VIII a criação e a manutenção de bibliotecas escolares nos estabelecimentos estaduais de ensino.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1900" dirty="0" smtClean="0">
                <a:hlinkClick r:id="rId3"/>
              </a:rPr>
              <a:t>LEI Nº 4.621, DE 22 DE DEZEMBRO DE 2014</a:t>
            </a:r>
            <a:r>
              <a:rPr lang="pt-BR" sz="1900" dirty="0" smtClean="0"/>
              <a:t> Aprova o Plano Estadual de Educação de Mato Grosso do Sul, e dá outras providências.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1900" dirty="0" smtClean="0">
                <a:hlinkClick r:id="rId4"/>
              </a:rPr>
              <a:t>DECRETO Nº 12.954, DE 7 DE ABRIL DE 2010</a:t>
            </a:r>
            <a:r>
              <a:rPr lang="pt-BR" sz="1900" dirty="0" smtClean="0"/>
              <a:t> Institui o Plano Estadual do Livro e Leitura de Mato Grosso do Sul e dá outras providências.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1900" dirty="0" smtClean="0">
                <a:hlinkClick r:id="rId5"/>
              </a:rPr>
              <a:t>LEI Nº 3.457, DE 12 DE DEZEMBRO DE 2007</a:t>
            </a:r>
            <a:r>
              <a:rPr lang="pt-BR" sz="1900" dirty="0" smtClean="0"/>
              <a:t> Institui o Sistema Estadual de Bibliotecas Escolares de Mato Grosso do Sul - SEBE/MS, e dá outras providências.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1900" dirty="0" smtClean="0">
                <a:hlinkClick r:id="rId6"/>
              </a:rPr>
              <a:t>LEI Nº 3.954, DE 11 DE AGOSTO DE 2010</a:t>
            </a:r>
            <a:r>
              <a:rPr lang="pt-BR" sz="1900" dirty="0" smtClean="0"/>
              <a:t> Dispõe sobre a criação da Política de Promoção da Leitura Literária nas Escolas Públicas do Estado de Mato Grosso do Sul, e dá outras providências.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None/>
            </a:pPr>
            <a:r>
              <a:rPr lang="pt-BR" sz="2000" b="1" dirty="0" smtClean="0"/>
              <a:t>Ainda Podemos destacar: (Municipal)</a:t>
            </a:r>
          </a:p>
          <a:p>
            <a:pPr marL="360000" indent="-360000" algn="just">
              <a:spcBef>
                <a:spcPts val="0"/>
              </a:spcBef>
              <a:buFont typeface="Wingdings" pitchFamily="2" charset="2"/>
              <a:buChar char="Ø"/>
            </a:pPr>
            <a:endParaRPr lang="pt-BR" sz="1000" b="1" dirty="0" smtClean="0"/>
          </a:p>
          <a:p>
            <a:pPr marL="360000" indent="-360000" algn="just">
              <a:spcBef>
                <a:spcPts val="600"/>
              </a:spcBef>
              <a:buNone/>
            </a:pPr>
            <a:r>
              <a:rPr lang="pt-BR" sz="2000" b="1" dirty="0" smtClean="0"/>
              <a:t>Campo Grande (MS)</a:t>
            </a:r>
            <a:endParaRPr lang="pt-BR" sz="2000" b="1" dirty="0" smtClean="0">
              <a:hlinkClick r:id="rId2"/>
            </a:endParaRP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>
                <a:hlinkClick r:id="rId2"/>
              </a:rPr>
              <a:t>DECRETO Nº 11.690, DE 8 DE DEZEMBRO DE 2011</a:t>
            </a:r>
            <a:r>
              <a:rPr lang="pt-BR" sz="2000" dirty="0" smtClean="0"/>
              <a:t> Institui o Plano Municipal do Livro e Leitura de Campo Grande - Mato Grosso do Sul - (PMLL - Campo Grande - MS)  e dá outras providências.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dirty="0" smtClean="0"/>
          </a:p>
          <a:p>
            <a:pPr marL="360000" indent="-360000" algn="just">
              <a:spcBef>
                <a:spcPts val="600"/>
              </a:spcBef>
              <a:buNone/>
            </a:pPr>
            <a:r>
              <a:rPr lang="pt-BR" sz="2000" b="1" dirty="0" smtClean="0"/>
              <a:t>Dourados (MS)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dirty="0" smtClean="0">
                <a:hlinkClick r:id="rId3"/>
              </a:rPr>
              <a:t>LEI Nº 2.429 DE 31 DE JULHO DE 2001</a:t>
            </a:r>
            <a:r>
              <a:rPr lang="pt-BR" sz="2000" dirty="0" smtClean="0"/>
              <a:t> Cria o Programa de leitura de jornal como conteúdo transversal em disciplinas curriculares das escolas da REME.</a:t>
            </a:r>
            <a:endParaRPr lang="pt-BR" sz="1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436781" y="1484313"/>
            <a:ext cx="8351837" cy="4957762"/>
            <a:chOff x="468313" y="1484313"/>
            <a:chExt cx="8351837" cy="4957762"/>
          </a:xfrm>
        </p:grpSpPr>
        <p:sp>
          <p:nvSpPr>
            <p:cNvPr id="7" name="CaixaDeTexto 4"/>
            <p:cNvSpPr txBox="1">
              <a:spLocks noChangeArrowheads="1"/>
            </p:cNvSpPr>
            <p:nvPr/>
          </p:nvSpPr>
          <p:spPr bwMode="auto">
            <a:xfrm>
              <a:off x="468313" y="1484313"/>
              <a:ext cx="8351837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pt-BR" sz="2000" b="1" dirty="0">
                  <a:solidFill>
                    <a:schemeClr val="accent2">
                      <a:lumMod val="75000"/>
                    </a:schemeClr>
                  </a:solidFill>
                  <a:latin typeface="+mn-lt"/>
                </a:rPr>
                <a:t>Campanha Eu Quero Minha Biblioteca 2010 – Instituto Eco Futuro</a:t>
              </a:r>
            </a:p>
            <a:p>
              <a:pPr algn="just"/>
              <a:endParaRPr lang="pt-BR" dirty="0"/>
            </a:p>
          </p:txBody>
        </p:sp>
        <p:pic>
          <p:nvPicPr>
            <p:cNvPr id="8" name="Picture 4" descr="C:\Documents and Settings\marcosa\Desktop\banner-3.jpg"/>
            <p:cNvPicPr>
              <a:picLocks noChangeAspect="1" noChangeArrowheads="1"/>
            </p:cNvPicPr>
            <p:nvPr/>
          </p:nvPicPr>
          <p:blipFill>
            <a:blip r:embed="rId2" cstate="print"/>
            <a:srcRect l="674" t="4092" r="854" b="26315"/>
            <a:stretch>
              <a:fillRect/>
            </a:stretch>
          </p:blipFill>
          <p:spPr bwMode="auto">
            <a:xfrm>
              <a:off x="539750" y="2349500"/>
              <a:ext cx="8039100" cy="935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5" descr="C:\Documents and Settings\marcosa\Desktop\banner-2.jpg"/>
            <p:cNvPicPr>
              <a:picLocks noChangeAspect="1" noChangeArrowheads="1"/>
            </p:cNvPicPr>
            <p:nvPr/>
          </p:nvPicPr>
          <p:blipFill>
            <a:blip r:embed="rId3" cstate="print"/>
            <a:srcRect b="8232"/>
            <a:stretch>
              <a:fillRect/>
            </a:stretch>
          </p:blipFill>
          <p:spPr bwMode="auto">
            <a:xfrm>
              <a:off x="5292725" y="3500438"/>
              <a:ext cx="1800225" cy="184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6" descr="C:\Documents and Settings\marcosa\Desktop\banner-5.jpg"/>
            <p:cNvPicPr>
              <a:picLocks noChangeAspect="1" noChangeArrowheads="1"/>
            </p:cNvPicPr>
            <p:nvPr/>
          </p:nvPicPr>
          <p:blipFill>
            <a:blip r:embed="rId4" cstate="print"/>
            <a:srcRect b="25000"/>
            <a:stretch>
              <a:fillRect/>
            </a:stretch>
          </p:blipFill>
          <p:spPr bwMode="auto">
            <a:xfrm>
              <a:off x="1116013" y="3789363"/>
              <a:ext cx="3829050" cy="129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CaixaDeTexto 10"/>
            <p:cNvSpPr txBox="1"/>
            <p:nvPr/>
          </p:nvSpPr>
          <p:spPr>
            <a:xfrm>
              <a:off x="6443663" y="6165850"/>
              <a:ext cx="2376487" cy="2762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pt-BR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Material de divulgação</a:t>
              </a:r>
            </a:p>
          </p:txBody>
        </p:sp>
        <p:sp>
          <p:nvSpPr>
            <p:cNvPr id="12" name="CaixaDeTexto 11"/>
            <p:cNvSpPr txBox="1"/>
            <p:nvPr/>
          </p:nvSpPr>
          <p:spPr>
            <a:xfrm>
              <a:off x="684213" y="5876925"/>
              <a:ext cx="4319587" cy="369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pt-BR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Para mais informações acesse </a:t>
              </a:r>
              <a:r>
                <a:rPr lang="pt-BR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hlinkClick r:id="rId5"/>
                </a:rPr>
                <a:t>AQUI</a:t>
              </a:r>
              <a:endPara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Users\M.Rubens\Desktop\Como acessar recursos para implementar e manter bibliotecas_Página_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4574" y="1685042"/>
            <a:ext cx="4501056" cy="4248472"/>
          </a:xfrm>
          <a:prstGeom prst="rect">
            <a:avLst/>
          </a:prstGeom>
          <a:noFill/>
        </p:spPr>
      </p:pic>
      <p:pic>
        <p:nvPicPr>
          <p:cNvPr id="1028" name="Picture 4" descr="C:\Users\M.Rubens\Desktop\Como acessar recursos para implementar e manter bibliotecas_Página_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100" y="1412776"/>
            <a:ext cx="3289102" cy="4863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à Biblioteca Escolar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 descr="C:\Users\M.Rubens\Desktop\Dia do Bibliotecário Ideia Arte\Imagens\CVEM0BqUYAARxQ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42663"/>
            <a:ext cx="8064896" cy="4529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públicas para bibliotecas escolares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452547" y="1484313"/>
            <a:ext cx="8351837" cy="4957762"/>
            <a:chOff x="468313" y="1484313"/>
            <a:chExt cx="8351837" cy="4957762"/>
          </a:xfrm>
        </p:grpSpPr>
        <p:sp>
          <p:nvSpPr>
            <p:cNvPr id="5" name="CaixaDeTexto 4"/>
            <p:cNvSpPr txBox="1">
              <a:spLocks noChangeArrowheads="1"/>
            </p:cNvSpPr>
            <p:nvPr/>
          </p:nvSpPr>
          <p:spPr bwMode="auto">
            <a:xfrm>
              <a:off x="468313" y="1484313"/>
              <a:ext cx="8351837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pt-BR" sz="2000" b="1" dirty="0">
                  <a:latin typeface="+mn-lt"/>
                </a:rPr>
                <a:t>Campanha Eu  Amo Biblioteca, Eu Quero </a:t>
              </a:r>
              <a:endParaRPr lang="pt-BR" sz="2000" b="1" dirty="0" smtClean="0">
                <a:latin typeface="+mn-lt"/>
              </a:endParaRPr>
            </a:p>
            <a:p>
              <a:pPr algn="ctr"/>
              <a:r>
                <a:rPr lang="pt-BR" sz="2000" b="1" dirty="0" smtClean="0">
                  <a:latin typeface="+mn-lt"/>
                </a:rPr>
                <a:t>FEBAB </a:t>
              </a:r>
              <a:r>
                <a:rPr lang="pt-BR" sz="2000" b="1" dirty="0">
                  <a:latin typeface="+mn-lt"/>
                </a:rPr>
                <a:t>(Federação Brasileira das Associações de Bibliotecários)</a:t>
              </a:r>
            </a:p>
            <a:p>
              <a:pPr algn="just"/>
              <a:endParaRPr lang="pt-BR" dirty="0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6443663" y="6165850"/>
              <a:ext cx="2376487" cy="2762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pt-BR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Material de divulgação</a:t>
              </a:r>
            </a:p>
          </p:txBody>
        </p:sp>
        <p:sp>
          <p:nvSpPr>
            <p:cNvPr id="7" name="CaixaDeTexto 6"/>
            <p:cNvSpPr txBox="1"/>
            <p:nvPr/>
          </p:nvSpPr>
          <p:spPr>
            <a:xfrm>
              <a:off x="684213" y="5876925"/>
              <a:ext cx="4319587" cy="369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pt-BR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Para mais informações acesse </a:t>
              </a:r>
              <a:r>
                <a:rPr lang="pt-BR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hlinkClick r:id="rId2"/>
                </a:rPr>
                <a:t>AQUI</a:t>
              </a:r>
              <a:endPara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8" name="Picture 3" descr="C:\Documents and Settings\marcosa\Desktop\image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7088" y="2708275"/>
              <a:ext cx="3429000" cy="2409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 descr="C:\Documents and Settings\marcosa\Desktop\parceiro_febab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9338" y="2852738"/>
              <a:ext cx="3727450" cy="186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M.Rubens\Desktop\Projeto Capacitação em Bibliotecas SED\Imagens\escola-filh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8208912" cy="5146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Espaço Reservado para Conteúdo 4"/>
          <p:cNvSpPr>
            <a:spLocks noGrp="1"/>
          </p:cNvSpPr>
          <p:nvPr>
            <p:ph idx="1"/>
          </p:nvPr>
        </p:nvSpPr>
        <p:spPr>
          <a:xfrm>
            <a:off x="683568" y="1421160"/>
            <a:ext cx="7704856" cy="3384377"/>
          </a:xfrm>
        </p:spPr>
        <p:txBody>
          <a:bodyPr/>
          <a:lstStyle/>
          <a:p>
            <a:pPr marL="0" indent="0" algn="r" defTabSz="882650">
              <a:spcBef>
                <a:spcPts val="600"/>
              </a:spcBef>
              <a:buNone/>
              <a:tabLst>
                <a:tab pos="173038" algn="l"/>
                <a:tab pos="1435100" algn="l"/>
                <a:tab pos="1528763" algn="l"/>
              </a:tabLst>
            </a:pPr>
            <a:r>
              <a:rPr lang="pt-BR" sz="23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 escola congrega pessoas e pessoas pulsam vida. Se a escola se transforma no pulsar da vida, a biblioteca é o coração que bombeia o estímulo e o prazer para aprender. </a:t>
            </a:r>
          </a:p>
          <a:p>
            <a:pPr marL="0" indent="0" algn="r" defTabSz="882650">
              <a:spcBef>
                <a:spcPts val="600"/>
              </a:spcBef>
              <a:buNone/>
              <a:tabLst>
                <a:tab pos="173038" algn="l"/>
                <a:tab pos="1435100" algn="l"/>
                <a:tab pos="1528763" algn="l"/>
              </a:tabLst>
            </a:pPr>
            <a:r>
              <a:rPr lang="pt-BR" sz="23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 biblioteca escolar é o centro de mediação </a:t>
            </a:r>
          </a:p>
          <a:p>
            <a:pPr marL="0" indent="0" algn="r" defTabSz="882650">
              <a:spcBef>
                <a:spcPts val="600"/>
              </a:spcBef>
              <a:buNone/>
              <a:tabLst>
                <a:tab pos="173038" algn="l"/>
                <a:tab pos="1435100" algn="l"/>
                <a:tab pos="1528763" algn="l"/>
              </a:tabLst>
            </a:pPr>
            <a:r>
              <a:rPr lang="pt-BR" sz="23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entre a vida e a leitura que propicia um </a:t>
            </a:r>
          </a:p>
          <a:p>
            <a:pPr marL="0" indent="0" algn="r" defTabSz="882650">
              <a:spcBef>
                <a:spcPts val="600"/>
              </a:spcBef>
              <a:buNone/>
              <a:tabLst>
                <a:tab pos="173038" algn="l"/>
                <a:tab pos="1435100" algn="l"/>
                <a:tab pos="1528763" algn="l"/>
              </a:tabLst>
            </a:pPr>
            <a:r>
              <a:rPr lang="pt-BR" sz="23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espaço de aprendizagem onde o ser humano</a:t>
            </a:r>
          </a:p>
          <a:p>
            <a:pPr marL="0" indent="0" algn="r" defTabSz="882650">
              <a:spcBef>
                <a:spcPts val="600"/>
              </a:spcBef>
              <a:buNone/>
              <a:tabLst>
                <a:tab pos="173038" algn="l"/>
                <a:tab pos="1435100" algn="l"/>
                <a:tab pos="1528763" algn="l"/>
              </a:tabLst>
            </a:pPr>
            <a:r>
              <a:rPr lang="pt-BR" sz="23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deve buscar espontaneamente </a:t>
            </a:r>
          </a:p>
          <a:p>
            <a:pPr marL="0" indent="0" algn="r" defTabSz="882650">
              <a:spcBef>
                <a:spcPts val="600"/>
              </a:spcBef>
              <a:buNone/>
              <a:tabLst>
                <a:tab pos="173038" algn="l"/>
                <a:tab pos="1435100" algn="l"/>
                <a:tab pos="1528763" algn="l"/>
              </a:tabLst>
            </a:pPr>
            <a:r>
              <a:rPr lang="pt-BR" sz="23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 aprender com prazer. </a:t>
            </a:r>
          </a:p>
          <a:p>
            <a:pPr marL="0" indent="0" algn="r" defTabSz="882650">
              <a:spcBef>
                <a:spcPts val="0"/>
              </a:spcBef>
              <a:buNone/>
              <a:tabLst>
                <a:tab pos="173038" algn="l"/>
                <a:tab pos="1435100" algn="l"/>
                <a:tab pos="1528763" algn="l"/>
              </a:tabLst>
            </a:pPr>
            <a:endParaRPr lang="pt-BR" sz="23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 algn="r" defTabSz="882650">
              <a:spcBef>
                <a:spcPts val="600"/>
              </a:spcBef>
              <a:buNone/>
              <a:tabLst>
                <a:tab pos="173038" algn="l"/>
                <a:tab pos="1435100" algn="l"/>
                <a:tab pos="1528763" algn="l"/>
              </a:tabLst>
            </a:pPr>
            <a:endParaRPr lang="pt-BR" sz="16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 algn="r" defTabSz="882650">
              <a:spcBef>
                <a:spcPts val="600"/>
              </a:spcBef>
              <a:buNone/>
              <a:tabLst>
                <a:tab pos="173038" algn="l"/>
                <a:tab pos="1435100" algn="l"/>
                <a:tab pos="1528763" algn="l"/>
              </a:tabLst>
            </a:pPr>
            <a:r>
              <a:rPr lang="pt-BR" sz="23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(MORO; ESTABEL, 2011)</a:t>
            </a:r>
          </a:p>
          <a:p>
            <a:pPr marL="0" indent="0" algn="r" defTabSz="882650">
              <a:spcBef>
                <a:spcPts val="600"/>
              </a:spcBef>
              <a:buNone/>
              <a:tabLst>
                <a:tab pos="173038" algn="l"/>
                <a:tab pos="1435100" algn="l"/>
                <a:tab pos="1528763" algn="l"/>
              </a:tabLst>
            </a:pPr>
            <a:endParaRPr lang="pt-BR" sz="2300" b="1" dirty="0" smtClean="0"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spcBef>
                <a:spcPts val="600"/>
              </a:spcBef>
              <a:buNone/>
            </a:pPr>
            <a:endParaRPr lang="pt-BR" sz="2300" b="1" dirty="0" smtClean="0"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Referências Utilizadas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ALVAREZ, Luciana. Um lugar sem sentido. </a:t>
            </a:r>
            <a:r>
              <a:rPr lang="pt-BR" sz="1600" i="1" dirty="0" smtClean="0"/>
              <a:t>Rev. Educação </a:t>
            </a:r>
            <a:r>
              <a:rPr lang="pt-BR" sz="1600" i="1" dirty="0" err="1" smtClean="0"/>
              <a:t>Uol</a:t>
            </a:r>
            <a:r>
              <a:rPr lang="pt-BR" sz="1600" dirty="0" smtClean="0"/>
              <a:t>, ed. 203, 2014 capa/bibliotecas. Disponível em: &lt;</a:t>
            </a:r>
            <a:r>
              <a:rPr lang="pt-BR" sz="1600" dirty="0" smtClean="0">
                <a:hlinkClick r:id="rId2"/>
              </a:rPr>
              <a:t>http://revistaeducacao.uol.com.br/textos/203/um-lugar-sem-sentido-308062-1.asp</a:t>
            </a:r>
            <a:r>
              <a:rPr lang="pt-BR" sz="1600" dirty="0" smtClean="0"/>
              <a:t>&gt;.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BENINE, Fabiana; PINHEIRO, </a:t>
            </a:r>
            <a:r>
              <a:rPr lang="pt-BR" sz="1600" dirty="0" err="1" smtClean="0"/>
              <a:t>Renatha</a:t>
            </a:r>
            <a:r>
              <a:rPr lang="pt-BR" sz="1600" dirty="0" smtClean="0"/>
              <a:t> James Diógenes. Cultura organização; conceitos. In.: BERAQUET, Vera Silvia </a:t>
            </a:r>
            <a:r>
              <a:rPr lang="pt-BR" sz="1600" dirty="0" err="1" smtClean="0"/>
              <a:t>Marão</a:t>
            </a:r>
            <a:r>
              <a:rPr lang="pt-BR" sz="1600" dirty="0" smtClean="0"/>
              <a:t>; CIOL, Renata (</a:t>
            </a:r>
            <a:r>
              <a:rPr lang="pt-BR" sz="1600" dirty="0" err="1" smtClean="0"/>
              <a:t>Orgs</a:t>
            </a:r>
            <a:r>
              <a:rPr lang="pt-BR" sz="1600" dirty="0" smtClean="0"/>
              <a:t>). </a:t>
            </a:r>
            <a:r>
              <a:rPr lang="pt-BR" sz="1600" i="1" dirty="0" smtClean="0"/>
              <a:t>O profissional da informação na gestão</a:t>
            </a:r>
            <a:r>
              <a:rPr lang="pt-BR" sz="1600" dirty="0" smtClean="0"/>
              <a:t>: uma coletânea. </a:t>
            </a:r>
            <a:r>
              <a:rPr lang="pt-BR" sz="1600" dirty="0" err="1" smtClean="0"/>
              <a:t>Akademika</a:t>
            </a:r>
            <a:r>
              <a:rPr lang="pt-BR" sz="1600" dirty="0" smtClean="0"/>
              <a:t>: Campinas, SP, 2010.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BIBLIOTECA NACIONAL. Sobre a </a:t>
            </a:r>
            <a:r>
              <a:rPr lang="pt-BR" sz="1600" dirty="0" err="1" smtClean="0"/>
              <a:t>bn</a:t>
            </a:r>
            <a:r>
              <a:rPr lang="pt-BR" sz="1600" dirty="0" smtClean="0"/>
              <a:t>: histórico. Disponível em: &lt;</a:t>
            </a:r>
            <a:r>
              <a:rPr lang="pt-BR" sz="1600" dirty="0" smtClean="0">
                <a:hlinkClick r:id="rId3"/>
              </a:rPr>
              <a:t>https://www.bn.br/sobre-bn/historico</a:t>
            </a:r>
            <a:r>
              <a:rPr lang="pt-BR" sz="1600" dirty="0" smtClean="0"/>
              <a:t>&gt;.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CANFORA, Luciano. </a:t>
            </a:r>
            <a:r>
              <a:rPr lang="pt-BR" sz="1600" i="1" dirty="0" smtClean="0"/>
              <a:t>A biblioteca desaparecida</a:t>
            </a:r>
            <a:r>
              <a:rPr lang="pt-BR" sz="1600" dirty="0" smtClean="0"/>
              <a:t>: histórias da biblioteca de Alexandria. Companhia das letras: São Paulo, 1989. Disponível em: &lt;</a:t>
            </a:r>
            <a:r>
              <a:rPr lang="pt-BR" sz="1600" dirty="0" smtClean="0">
                <a:hlinkClick r:id="rId4"/>
              </a:rPr>
              <a:t>http://lelivros.today/book/download-a-biblioteca-desaparecida-luciano-canfora-em-epub-mobi-e-pdf/</a:t>
            </a:r>
            <a:r>
              <a:rPr lang="pt-BR" sz="1600" dirty="0" smtClean="0"/>
              <a:t>&gt;.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CRIAR UFG. História das bibliotecas escolares, vídeo 7'41", nov. 2014. Disponível em: &lt;</a:t>
            </a:r>
            <a:r>
              <a:rPr lang="pt-BR" sz="1600" dirty="0" smtClean="0">
                <a:hlinkClick r:id="rId5"/>
              </a:rPr>
              <a:t>https://www.youtube.com/watch?v=v5ZBlejL99Y</a:t>
            </a:r>
            <a:r>
              <a:rPr lang="pt-BR" sz="1600" dirty="0" smtClean="0"/>
              <a:t>&gt;.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ECO. Humberto. O nome da rosa. 2. ed. Record: São Paulo, 2010. Disponível em: &lt;</a:t>
            </a:r>
            <a:r>
              <a:rPr lang="pt-BR" sz="1600" dirty="0" smtClean="0">
                <a:hlinkClick r:id="rId6"/>
              </a:rPr>
              <a:t>http://lelivros.today/book/download-o-nome-da-rosa-umberto-eco-epub-mobi-pdf/</a:t>
            </a:r>
            <a:r>
              <a:rPr lang="pt-BR" sz="1600" dirty="0" smtClean="0"/>
              <a:t>&gt;.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FONSECA, Edson Nery </a:t>
            </a:r>
            <a:r>
              <a:rPr lang="pt-BR" sz="1600" dirty="0" err="1" smtClean="0"/>
              <a:t>da.</a:t>
            </a:r>
            <a:r>
              <a:rPr lang="pt-BR" sz="1600" dirty="0" smtClean="0"/>
              <a:t> </a:t>
            </a:r>
            <a:r>
              <a:rPr lang="pt-BR" sz="1600" i="1" dirty="0" smtClean="0"/>
              <a:t>Introdução à biblioteconomia</a:t>
            </a:r>
            <a:r>
              <a:rPr lang="pt-BR" sz="1600" dirty="0" smtClean="0"/>
              <a:t>. 2. ed. Brasília, DF: </a:t>
            </a:r>
            <a:r>
              <a:rPr lang="pt-BR" sz="1600" dirty="0" err="1" smtClean="0"/>
              <a:t>Briquet</a:t>
            </a:r>
            <a:r>
              <a:rPr lang="pt-BR" sz="1600" dirty="0" smtClean="0"/>
              <a:t> de Lemos Livros, 2007.</a:t>
            </a:r>
          </a:p>
          <a:p>
            <a:pPr marL="0" indent="0" algn="just">
              <a:spcBef>
                <a:spcPts val="700"/>
              </a:spcBef>
              <a:buNone/>
            </a:pPr>
            <a:endParaRPr lang="pt-BR" sz="1600" dirty="0" smtClean="0"/>
          </a:p>
          <a:p>
            <a:pPr marL="0" indent="0" algn="just">
              <a:spcBef>
                <a:spcPts val="700"/>
              </a:spcBef>
              <a:buNone/>
            </a:pPr>
            <a:endParaRPr lang="pt-BR" sz="1600" dirty="0" smtClean="0"/>
          </a:p>
          <a:p>
            <a:pPr marL="0" indent="0" algn="just">
              <a:spcBef>
                <a:spcPts val="700"/>
              </a:spcBef>
              <a:buNone/>
            </a:pPr>
            <a:endParaRPr lang="pt-BR" sz="1600" dirty="0" smtClean="0"/>
          </a:p>
          <a:p>
            <a:pPr marL="0" indent="0" algn="just">
              <a:spcBef>
                <a:spcPts val="700"/>
              </a:spcBef>
              <a:buNone/>
            </a:pPr>
            <a:endParaRPr lang="pt-BR" sz="1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Referências Utilizadas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LEMOS, Antonio Agenor </a:t>
            </a:r>
            <a:r>
              <a:rPr lang="pt-BR" sz="1600" dirty="0" err="1" smtClean="0"/>
              <a:t>Briquet</a:t>
            </a:r>
            <a:r>
              <a:rPr lang="pt-BR" sz="1600" dirty="0" smtClean="0"/>
              <a:t> de. Bibliotecas. In: CAMPELLO, Bernadete; CALDEIRA, Paulo da Terra. (Org.). </a:t>
            </a:r>
            <a:r>
              <a:rPr lang="pt-BR" sz="1600" i="1" dirty="0" smtClean="0"/>
              <a:t>Introdução às fontes de informação. </a:t>
            </a:r>
            <a:r>
              <a:rPr lang="pt-BR" sz="1600" dirty="0" smtClean="0"/>
              <a:t>Belo Horizonte: Autêntica Editora, 2005.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MANIFESTO da UNESCO/IFLA para Biblioteca Escolar. (tradução feita para o Brasil, São Paulo pela Professora Neusa Dias Macedo), 2006. Disponível em: &lt;</a:t>
            </a:r>
            <a:r>
              <a:rPr lang="pt-BR" sz="1600" dirty="0" smtClean="0">
                <a:hlinkClick r:id="rId2"/>
              </a:rPr>
              <a:t>http://www.ifla.org/VII/s11/pubs/portug.pdf</a:t>
            </a:r>
            <a:r>
              <a:rPr lang="pt-BR" sz="1600" dirty="0" smtClean="0"/>
              <a:t>&gt;.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MARTINS, Wilson. A Palavra Escrita. São Paulo: Ática, 3. ed. 1998.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SALA DE FISICA. Biografias: </a:t>
            </a:r>
            <a:r>
              <a:rPr lang="pt-BR" sz="1600" dirty="0" err="1" smtClean="0"/>
              <a:t>Johannes</a:t>
            </a:r>
            <a:r>
              <a:rPr lang="pt-BR" sz="1600" dirty="0" smtClean="0"/>
              <a:t> Gutenberg. Disponível em: &lt;</a:t>
            </a:r>
            <a:r>
              <a:rPr lang="pt-BR" sz="1600" dirty="0" smtClean="0">
                <a:hlinkClick r:id="rId3"/>
              </a:rPr>
              <a:t>http://www.geocities.ws/saladefisica9/biografias/gutenberg.html</a:t>
            </a:r>
            <a:r>
              <a:rPr lang="pt-BR" sz="1600" dirty="0" smtClean="0"/>
              <a:t>&gt;.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SANTOS, </a:t>
            </a:r>
            <a:r>
              <a:rPr lang="pt-BR" sz="1600" dirty="0" err="1" smtClean="0"/>
              <a:t>Josiel</a:t>
            </a:r>
            <a:r>
              <a:rPr lang="pt-BR" sz="1600" dirty="0" smtClean="0"/>
              <a:t> Machado. O processo evolutivo das bibliotecas da antiguidade ao renascimento. </a:t>
            </a:r>
            <a:r>
              <a:rPr lang="pt-BR" sz="1600" i="1" dirty="0" smtClean="0"/>
              <a:t>Rev. Brasileira de Biblioteconomia e Documentação</a:t>
            </a:r>
            <a:r>
              <a:rPr lang="pt-BR" sz="1600" dirty="0" smtClean="0"/>
              <a:t>. São Paulo, v.8, n.2, p. 175-189, jul./dez. 2012.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SILVA, E. L; CUNHA, M. V. A. A formação profissional no século XXI: desafios e dilemas. </a:t>
            </a:r>
            <a:r>
              <a:rPr lang="pt-BR" sz="1600" i="1" dirty="0" smtClean="0"/>
              <a:t>Ciência da Informação</a:t>
            </a:r>
            <a:r>
              <a:rPr lang="pt-BR" sz="1600" dirty="0" smtClean="0"/>
              <a:t>, Brasília, v. 31, n. 3, p. 77-82, set./dez. 2002.</a:t>
            </a:r>
          </a:p>
          <a:p>
            <a:pPr marL="0" indent="0" algn="just">
              <a:spcBef>
                <a:spcPts val="700"/>
              </a:spcBef>
              <a:buNone/>
            </a:pPr>
            <a:r>
              <a:rPr lang="pt-BR" sz="1600" dirty="0" smtClean="0"/>
              <a:t>SILVA, </a:t>
            </a:r>
            <a:r>
              <a:rPr lang="pt-BR" sz="1600" dirty="0" err="1" smtClean="0"/>
              <a:t>Jonathas</a:t>
            </a:r>
            <a:r>
              <a:rPr lang="pt-BR" sz="1600" dirty="0" smtClean="0"/>
              <a:t> Luiz Carvalho.  Perspectivas históricas da biblioteca escolar no Brasil e análise da lei 12.244/10. Revista ACB: Biblioteconomia em Santa Catarina, Florianópolis, v.16, n.2, p. 489-517, jul./dez., 2011</a:t>
            </a:r>
          </a:p>
          <a:p>
            <a:pPr marL="0" indent="0" algn="just">
              <a:spcBef>
                <a:spcPts val="700"/>
              </a:spcBef>
              <a:buNone/>
            </a:pPr>
            <a:endParaRPr lang="pt-BR" sz="1600" dirty="0" smtClean="0"/>
          </a:p>
          <a:p>
            <a:pPr marL="0" indent="0" algn="just">
              <a:spcBef>
                <a:spcPts val="700"/>
              </a:spcBef>
              <a:buNone/>
            </a:pPr>
            <a:endParaRPr lang="pt-BR" sz="1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>
              <a:spcBef>
                <a:spcPts val="600"/>
              </a:spcBef>
              <a:buFont typeface="Wingdings" pitchFamily="2" charset="2"/>
              <a:buChar char="Ø"/>
            </a:pPr>
            <a:endParaRPr lang="pt-BR" sz="2000" b="1" dirty="0" smtClean="0"/>
          </a:p>
          <a:p>
            <a:pPr marL="360000" indent="-360000">
              <a:spcBef>
                <a:spcPts val="600"/>
              </a:spcBef>
              <a:buFont typeface="Wingdings" pitchFamily="2" charset="2"/>
              <a:buChar char="Ø"/>
            </a:pPr>
            <a:endParaRPr lang="pt-BR" sz="2000" b="1" dirty="0" smtClean="0"/>
          </a:p>
          <a:p>
            <a:pPr marL="360000" indent="-360000">
              <a:spcBef>
                <a:spcPts val="600"/>
              </a:spcBef>
              <a:buFont typeface="Wingdings" pitchFamily="2" charset="2"/>
              <a:buChar char="Ø"/>
            </a:pPr>
            <a:endParaRPr lang="pt-BR" sz="2000" b="1" dirty="0" smtClean="0"/>
          </a:p>
          <a:p>
            <a:pPr marL="720000" indent="-36000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pt-BR" sz="2000" b="1" dirty="0" smtClean="0"/>
              <a:t>BENASSI, </a:t>
            </a:r>
            <a:r>
              <a:rPr lang="it-IT" sz="2000" b="1" dirty="0" smtClean="0"/>
              <a:t>Vera Lucia Mazur; SAVELI, </a:t>
            </a:r>
            <a:r>
              <a:rPr lang="pt-BR" sz="2000" b="1" dirty="0" err="1" smtClean="0"/>
              <a:t>Esméria</a:t>
            </a:r>
            <a:r>
              <a:rPr lang="pt-BR" sz="2000" b="1" dirty="0" smtClean="0"/>
              <a:t> de Lourdes. Biblioteca, espaço ausente nas escolas;</a:t>
            </a:r>
          </a:p>
          <a:p>
            <a:pPr marL="720000" indent="-36000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pt-BR" sz="2000" b="1" dirty="0" smtClean="0"/>
              <a:t>CAMPELLO, Bernadete Santos </a:t>
            </a:r>
            <a:r>
              <a:rPr lang="pt-BR" sz="2000" b="1" dirty="0" err="1" smtClean="0"/>
              <a:t>et</a:t>
            </a:r>
            <a:r>
              <a:rPr lang="pt-BR" sz="2000" b="1" dirty="0" smtClean="0"/>
              <a:t> al.. Situação das bibliotecas escolares no Brasil o que sabemos?</a:t>
            </a:r>
          </a:p>
          <a:p>
            <a:pPr marL="720000" indent="-36000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pt-BR" sz="2000" b="1" dirty="0" smtClean="0"/>
              <a:t>SILVA, Jonathas Luiz Carvalho.  Perspectivas históricas da biblioteca escolar no Brasil e análise da lei 12.244/10.</a:t>
            </a:r>
          </a:p>
          <a:p>
            <a:pPr marL="720000" indent="-360000" algn="just">
              <a:spcBef>
                <a:spcPts val="1200"/>
              </a:spcBef>
              <a:buFont typeface="Wingdings" pitchFamily="2" charset="2"/>
              <a:buChar char="Ø"/>
            </a:pPr>
            <a:r>
              <a:rPr lang="pt-BR" sz="2000" b="1" dirty="0" smtClean="0"/>
              <a:t>TRINDADE, Michelle; MARTINS, Monique C. A função educadora da biblioteca escolar.</a:t>
            </a:r>
          </a:p>
          <a:p>
            <a:pPr marL="723900" algn="just">
              <a:buNone/>
            </a:pPr>
            <a:endParaRPr lang="pt-BR" sz="2000" b="1" dirty="0" smtClean="0"/>
          </a:p>
        </p:txBody>
      </p:sp>
      <p:pic>
        <p:nvPicPr>
          <p:cNvPr id="2052" name="Picture 4" descr="C:\Users\M.Rubens\Desktop\Projeto Capacitação em Bibliotecas SED\Imagens\leitura-obrigatc3b3ria-bl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95848">
            <a:off x="553478" y="967638"/>
            <a:ext cx="2772000" cy="1628428"/>
          </a:xfrm>
          <a:prstGeom prst="rect">
            <a:avLst/>
          </a:prstGeom>
          <a:noFill/>
        </p:spPr>
      </p:pic>
      <p:sp>
        <p:nvSpPr>
          <p:cNvPr id="12" name="CaixaDeTexto 11"/>
          <p:cNvSpPr txBox="1"/>
          <p:nvPr/>
        </p:nvSpPr>
        <p:spPr>
          <a:xfrm>
            <a:off x="3828678" y="1095593"/>
            <a:ext cx="4775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endParaRPr lang="pt-BR" b="1" dirty="0" smtClean="0"/>
          </a:p>
          <a:p>
            <a:pPr algn="just">
              <a:spcBef>
                <a:spcPts val="0"/>
              </a:spcBef>
              <a:buNone/>
            </a:pPr>
            <a:r>
              <a:rPr lang="pt-BR" b="1" dirty="0" smtClean="0"/>
              <a:t>Textos disponíveis no Ambiente Virtual de Aprendizagem na opção Acervo</a:t>
            </a:r>
          </a:p>
          <a:p>
            <a:pPr algn="just">
              <a:spcBef>
                <a:spcPts val="0"/>
              </a:spcBef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2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2"/>
          <p:cNvSpPr>
            <a:spLocks noGrp="1"/>
          </p:cNvSpPr>
          <p:nvPr>
            <p:ph idx="1"/>
          </p:nvPr>
        </p:nvSpPr>
        <p:spPr>
          <a:xfrm>
            <a:off x="539750" y="1484313"/>
            <a:ext cx="8147050" cy="4824412"/>
          </a:xfrm>
        </p:spPr>
        <p:txBody>
          <a:bodyPr/>
          <a:lstStyle/>
          <a:p>
            <a:pPr marL="0" indent="0" algn="just">
              <a:buNone/>
              <a:defRPr/>
            </a:pPr>
            <a:endParaRPr lang="pt-BR" sz="2000" b="1" dirty="0" smtClean="0"/>
          </a:p>
          <a:p>
            <a:pPr marL="0" indent="0" algn="just">
              <a:buNone/>
              <a:defRPr/>
            </a:pPr>
            <a:endParaRPr lang="pt-BR" sz="2000" b="1" dirty="0" smtClean="0"/>
          </a:p>
          <a:p>
            <a:pPr marL="2160000" indent="0" algn="just">
              <a:spcBef>
                <a:spcPts val="600"/>
              </a:spcBef>
              <a:buNone/>
              <a:defRPr/>
            </a:pPr>
            <a:endParaRPr lang="pt-BR" sz="2000" b="1" dirty="0" smtClean="0"/>
          </a:p>
          <a:p>
            <a:pPr marL="2160000" indent="0" algn="just">
              <a:spcBef>
                <a:spcPts val="600"/>
              </a:spcBef>
              <a:buNone/>
              <a:defRPr/>
            </a:pPr>
            <a:endParaRPr lang="pt-BR" sz="2000" b="1" dirty="0" smtClean="0"/>
          </a:p>
          <a:p>
            <a:pPr marL="2160000" indent="0" algn="just">
              <a:spcBef>
                <a:spcPts val="600"/>
              </a:spcBef>
              <a:buNone/>
              <a:defRPr/>
            </a:pPr>
            <a:r>
              <a:rPr lang="pt-BR" sz="2000" b="1" dirty="0" smtClean="0"/>
              <a:t>Com base na leitura dos textos disponibilizados e na aula inicial entrar e registrar no fórum a sua opinião sobre "O que deve orientar a constituição de uma biblioteca escolar?”</a:t>
            </a:r>
          </a:p>
          <a:p>
            <a:pPr marL="2160000" indent="0" algn="just">
              <a:spcBef>
                <a:spcPts val="600"/>
              </a:spcBef>
              <a:buNone/>
              <a:defRPr/>
            </a:pPr>
            <a:endParaRPr lang="pt-BR" sz="2000" b="1" dirty="0" smtClean="0"/>
          </a:p>
          <a:p>
            <a:pPr marL="0" indent="0" algn="just">
              <a:buNone/>
              <a:defRPr/>
            </a:pPr>
            <a:endParaRPr lang="pt-BR" sz="1800" b="1" dirty="0" smtClean="0"/>
          </a:p>
          <a:p>
            <a:pPr marL="0" indent="0" algn="just">
              <a:buFont typeface="Arial" charset="0"/>
              <a:buNone/>
              <a:defRPr/>
            </a:pPr>
            <a:endParaRPr lang="pt-BR" sz="1800" b="1" dirty="0"/>
          </a:p>
        </p:txBody>
      </p:sp>
      <p:pic>
        <p:nvPicPr>
          <p:cNvPr id="8" name="Picture 2" descr="C:\Users\M.Rubens\Desktop\Projeto Capacitação em Bibliotecas SED\Imagens\forum-fundo-branco_1410195222_14334317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3685"/>
            <a:ext cx="2196698" cy="1585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Atividades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Preencher o Perfil do Participante;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2000" b="1" dirty="0" smtClean="0"/>
              <a:t>Conhecendo e construindo a Identidade da Biblioteca da minha escola;</a:t>
            </a:r>
          </a:p>
          <a:p>
            <a:pPr marL="360000" indent="-360000" algn="just">
              <a:spcBef>
                <a:spcPts val="600"/>
              </a:spcBef>
              <a:buFont typeface="Wingdings" pitchFamily="2" charset="2"/>
              <a:buChar char="Ø"/>
            </a:pPr>
            <a:endParaRPr lang="pt-BR" sz="2000" b="1" dirty="0" smtClean="0"/>
          </a:p>
        </p:txBody>
      </p:sp>
      <p:pic>
        <p:nvPicPr>
          <p:cNvPr id="10242" name="Picture 2" descr="C:\Users\M.Rubens\Desktop\Projeto Capacitação em Bibliotecas SED\Imagens\Trabalho-em-inglês-trabalh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440198"/>
            <a:ext cx="6027244" cy="4013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95288" y="1844675"/>
            <a:ext cx="8229600" cy="561975"/>
          </a:xfrm>
        </p:spPr>
        <p:txBody>
          <a:bodyPr/>
          <a:lstStyle/>
          <a:p>
            <a:pPr>
              <a:defRPr/>
            </a:pPr>
            <a:r>
              <a:rPr lang="pt-B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Excelente Curso</a:t>
            </a:r>
            <a:endParaRPr lang="pt-B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5" name="CaixaDeTexto 4"/>
          <p:cNvSpPr txBox="1">
            <a:spLocks noChangeArrowheads="1"/>
          </p:cNvSpPr>
          <p:nvPr/>
        </p:nvSpPr>
        <p:spPr bwMode="auto">
          <a:xfrm>
            <a:off x="900113" y="2997200"/>
            <a:ext cx="74168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pt-BR" sz="2000" b="1" dirty="0"/>
              <a:t>Marcos Rubens Alves da Silva</a:t>
            </a:r>
            <a:r>
              <a:rPr lang="pt-BR" b="1" dirty="0"/>
              <a:t> </a:t>
            </a:r>
          </a:p>
          <a:p>
            <a:pPr algn="ctr">
              <a:spcBef>
                <a:spcPts val="600"/>
              </a:spcBef>
            </a:pPr>
            <a:r>
              <a:rPr lang="pt-BR" sz="1600" b="1" dirty="0"/>
              <a:t>Bibliotecário CRB1/2791</a:t>
            </a:r>
          </a:p>
          <a:p>
            <a:pPr algn="ctr">
              <a:spcBef>
                <a:spcPts val="600"/>
              </a:spcBef>
            </a:pPr>
            <a:endParaRPr lang="pt-BR" dirty="0"/>
          </a:p>
          <a:p>
            <a:pPr algn="ctr">
              <a:spcBef>
                <a:spcPts val="600"/>
              </a:spcBef>
            </a:pPr>
            <a:r>
              <a:rPr lang="pt-BR" b="1" dirty="0"/>
              <a:t>Contato:  </a:t>
            </a:r>
          </a:p>
          <a:p>
            <a:pPr algn="ctr">
              <a:spcBef>
                <a:spcPts val="600"/>
              </a:spcBef>
            </a:pPr>
            <a:r>
              <a:rPr lang="pt-BR" b="1" dirty="0" smtClean="0">
                <a:hlinkClick r:id="rId2"/>
              </a:rPr>
              <a:t>marcosbibliotecario@gmail.com</a:t>
            </a:r>
            <a:endParaRPr lang="pt-BR" b="1" dirty="0"/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706438"/>
            <a:ext cx="8229600" cy="561975"/>
          </a:xfrm>
        </p:spPr>
        <p:txBody>
          <a:bodyPr/>
          <a:lstStyle/>
          <a:p>
            <a:pPr algn="l">
              <a:defRPr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Antes de tudo é preciso....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2" name="Picture 4" descr="C:\Users\M.Rubens\Desktop\Projeto Capacitação em Bibliotecas SED\Imagens\headerMS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0286" y="1651620"/>
            <a:ext cx="7560000" cy="2922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ítulo 1"/>
          <p:cNvSpPr txBox="1">
            <a:spLocks/>
          </p:cNvSpPr>
          <p:nvPr/>
        </p:nvSpPr>
        <p:spPr bwMode="auto">
          <a:xfrm>
            <a:off x="462622" y="4883249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Revisitar a história.</a:t>
            </a: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16418</TotalTime>
  <Words>5808</Words>
  <Application>Microsoft Office PowerPoint</Application>
  <PresentationFormat>Apresentação na tela (4:3)</PresentationFormat>
  <Paragraphs>567</Paragraphs>
  <Slides>87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87</vt:i4>
      </vt:variant>
    </vt:vector>
  </HeadingPairs>
  <TitlesOfParts>
    <vt:vector size="88" baseType="lpstr">
      <vt:lpstr>Tema do Office</vt:lpstr>
      <vt:lpstr>Slide 1</vt:lpstr>
      <vt:lpstr>“ORIENTAÇÕES TÉCNICAS AOS TÉCNICOS E AUXILIARES DE BIBLIOTECAS ESCOLARES”</vt:lpstr>
      <vt:lpstr>Apresentação</vt:lpstr>
      <vt:lpstr>Objetivos da Aula</vt:lpstr>
      <vt:lpstr>Módulo I – Aula 1</vt:lpstr>
      <vt:lpstr>Apresentação</vt:lpstr>
      <vt:lpstr>Conhecendo o Perfil dos Participantes</vt:lpstr>
      <vt:lpstr>Introdução à Biblioteca Escolar</vt:lpstr>
      <vt:lpstr>Antes de tudo é preciso....</vt:lpstr>
      <vt:lpstr>Breve histórico das bibliotecas</vt:lpstr>
      <vt:lpstr>Breve histórico das bibliotecas</vt:lpstr>
      <vt:lpstr>Breve histórico das bibliotecas</vt:lpstr>
      <vt:lpstr>Breve histórico das bibliotecas</vt:lpstr>
      <vt:lpstr>Breve histórico das bibliotecas</vt:lpstr>
      <vt:lpstr>Breve Reflexão</vt:lpstr>
      <vt:lpstr>Histórico das bibliotecas no Brasil</vt:lpstr>
      <vt:lpstr>Histórico das bibliotecas no Brasil</vt:lpstr>
      <vt:lpstr>Histórico das bibliotecas escolares no Brasil</vt:lpstr>
      <vt:lpstr>Histórico das bibliotecas escolares no Brasil</vt:lpstr>
      <vt:lpstr>Histórico das bibliotecas escolares no Brasil</vt:lpstr>
      <vt:lpstr>Cenário das bibliotecas escolares no Brasil</vt:lpstr>
      <vt:lpstr>Bibliotecas  x  Salas de Leitura</vt:lpstr>
      <vt:lpstr>Bibliotecas  x  Salas de Leitura</vt:lpstr>
      <vt:lpstr>Cenário das bibliotecas escolares no Brasil</vt:lpstr>
      <vt:lpstr>Cenário das bibliotecas escolares em MS</vt:lpstr>
      <vt:lpstr>Cenário das bibliotecas escolares em MS</vt:lpstr>
      <vt:lpstr>Breve Reflexão...</vt:lpstr>
      <vt:lpstr>Breve Reflexão...</vt:lpstr>
      <vt:lpstr>Ser ou não ser, eis a questão...</vt:lpstr>
      <vt:lpstr>Afinal, o que sei e entendo por Biblioteca Escolar</vt:lpstr>
      <vt:lpstr>Conceituando Biblioteca</vt:lpstr>
      <vt:lpstr>Conceito Ideal para Biblioteca/escolar</vt:lpstr>
      <vt:lpstr>Categorias de bibliotecas</vt:lpstr>
      <vt:lpstr>Categorias de bibliotecas</vt:lpstr>
      <vt:lpstr>Conceituando Biblioteca escolar</vt:lpstr>
      <vt:lpstr>Conceituando Biblioteca escolar</vt:lpstr>
      <vt:lpstr>Conceituando Biblioteca escolar</vt:lpstr>
      <vt:lpstr>Conceituando Biblioteca escolar</vt:lpstr>
      <vt:lpstr>Conceituando Biblioteca escolar</vt:lpstr>
      <vt:lpstr>Conceituando Biblioteca escolar</vt:lpstr>
      <vt:lpstr>Conceituando Biblioteca escolar</vt:lpstr>
      <vt:lpstr>Conceituando Biblioteca escolar</vt:lpstr>
      <vt:lpstr>Conceituando Biblioteca escolar</vt:lpstr>
      <vt:lpstr>A Biblioteca Escolar como Organização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Quem é quem na biblioteca escolar</vt:lpstr>
      <vt:lpstr>Quem é quem na biblioteca escolar</vt:lpstr>
      <vt:lpstr>Quem é quem na biblioteca escolar</vt:lpstr>
      <vt:lpstr>Quem é quem na biblioteca escolar</vt:lpstr>
      <vt:lpstr>Quem é quem na biblioteca escolar</vt:lpstr>
      <vt:lpstr>Quem é quem na biblioteca escolar</vt:lpstr>
      <vt:lpstr>Quem é quem na biblioteca escolar</vt:lpstr>
      <vt:lpstr>Quem é quem na biblioteca escolar</vt:lpstr>
      <vt:lpstr>Quem é quem na biblioteca escolar</vt:lpstr>
      <vt:lpstr>Quem é quem na biblioteca escolar</vt:lpstr>
      <vt:lpstr>Quem é quem na biblioteca escolar</vt:lpstr>
      <vt:lpstr>O Papel da BE no contexto educacional</vt:lpstr>
      <vt:lpstr>O Papel da BE no contexto educacional</vt:lpstr>
      <vt:lpstr>O Papel da BE no contexto educacional</vt:lpstr>
      <vt:lpstr>Breve Reflexão...</vt:lpstr>
      <vt:lpstr>Políticas públicas para bibliotecas escolares</vt:lpstr>
      <vt:lpstr>Políticas públicas</vt:lpstr>
      <vt:lpstr>Políticas públicas – elementos principais </vt:lpstr>
      <vt:lpstr>Políticas públicas para bibliotecas escolares</vt:lpstr>
      <vt:lpstr>Políticas públicas para bibliotecas escolares</vt:lpstr>
      <vt:lpstr>Políticas públicas para bibliotecas escolares</vt:lpstr>
      <vt:lpstr>Políticas públicas para bibliotecas escolares</vt:lpstr>
      <vt:lpstr>Políticas públicas para bibliotecas escolares</vt:lpstr>
      <vt:lpstr>Políticas públicas para bibliotecas escolares</vt:lpstr>
      <vt:lpstr>Políticas públicas para bibliotecas escolares</vt:lpstr>
      <vt:lpstr>Políticas públicas para bibliotecas escolares</vt:lpstr>
      <vt:lpstr>Políticas públicas para bibliotecas escolares</vt:lpstr>
      <vt:lpstr>Políticas públicas para bibliotecas escolares</vt:lpstr>
      <vt:lpstr>Políticas públicas para bibliotecas escolares</vt:lpstr>
      <vt:lpstr>Slide 81</vt:lpstr>
      <vt:lpstr>Referências Utilizadas</vt:lpstr>
      <vt:lpstr>Referências Utilizadas</vt:lpstr>
      <vt:lpstr>Slide 84</vt:lpstr>
      <vt:lpstr>Slide 85</vt:lpstr>
      <vt:lpstr>Atividades</vt:lpstr>
      <vt:lpstr>Excelente Curso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fbaptista</dc:creator>
  <cp:lastModifiedBy>M.Rubens</cp:lastModifiedBy>
  <cp:revision>975</cp:revision>
  <dcterms:created xsi:type="dcterms:W3CDTF">2016-02-10T19:28:51Z</dcterms:created>
  <dcterms:modified xsi:type="dcterms:W3CDTF">2016-08-04T03:17:46Z</dcterms:modified>
</cp:coreProperties>
</file>